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9" r:id="rId4"/>
    <p:sldId id="259" r:id="rId5"/>
    <p:sldId id="260" r:id="rId6"/>
    <p:sldId id="261" r:id="rId7"/>
    <p:sldId id="262" r:id="rId8"/>
    <p:sldId id="283" r:id="rId9"/>
    <p:sldId id="284" r:id="rId10"/>
    <p:sldId id="285" r:id="rId11"/>
    <p:sldId id="286" r:id="rId12"/>
    <p:sldId id="263" r:id="rId13"/>
    <p:sldId id="287" r:id="rId14"/>
    <p:sldId id="265" r:id="rId15"/>
    <p:sldId id="267" r:id="rId16"/>
    <p:sldId id="266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071842-4F1D-43BA-8ED9-A9FE2F8F73CA}" type="doc">
      <dgm:prSet loTypeId="urn:microsoft.com/office/officeart/2005/8/layout/hierarchy4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721267F-6EC2-4EA2-A29A-F647FF4CBF45}">
      <dgm:prSet phldrT="[Texto]"/>
      <dgm:spPr/>
      <dgm:t>
        <a:bodyPr/>
        <a:lstStyle/>
        <a:p>
          <a:r>
            <a:rPr lang="pt-BR" dirty="0"/>
            <a:t>Deus sonha – humanidade como jardineiros de sua obra criadora</a:t>
          </a:r>
        </a:p>
      </dgm:t>
    </dgm:pt>
    <dgm:pt modelId="{F4620C68-9978-4042-984E-63BB851D7D13}" type="parTrans" cxnId="{C4F79411-2CEA-45D9-B86A-B11B4393FE4F}">
      <dgm:prSet/>
      <dgm:spPr/>
      <dgm:t>
        <a:bodyPr/>
        <a:lstStyle/>
        <a:p>
          <a:endParaRPr lang="pt-BR"/>
        </a:p>
      </dgm:t>
    </dgm:pt>
    <dgm:pt modelId="{19B85AD9-5B96-476F-8BD8-096201A2D0D8}" type="sibTrans" cxnId="{C4F79411-2CEA-45D9-B86A-B11B4393FE4F}">
      <dgm:prSet/>
      <dgm:spPr/>
      <dgm:t>
        <a:bodyPr/>
        <a:lstStyle/>
        <a:p>
          <a:endParaRPr lang="pt-BR"/>
        </a:p>
      </dgm:t>
    </dgm:pt>
    <dgm:pt modelId="{C822F511-6162-41EF-9D98-CBB34B6D84A4}">
      <dgm:prSet phldrT="[Texto]"/>
      <dgm:spPr/>
      <dgm:t>
        <a:bodyPr/>
        <a:lstStyle/>
        <a:p>
          <a:r>
            <a:rPr lang="pt-BR" dirty="0"/>
            <a:t>Um mundo justo em paz porque a gratidão pode dissolver a ansiedade e a generosidade pode superar a ganância.</a:t>
          </a:r>
        </a:p>
      </dgm:t>
    </dgm:pt>
    <dgm:pt modelId="{1AF03269-7575-420F-82C9-A9A269901845}" type="parTrans" cxnId="{CE069CB2-C4FA-4405-A964-5F8D97CFA3B4}">
      <dgm:prSet/>
      <dgm:spPr/>
      <dgm:t>
        <a:bodyPr/>
        <a:lstStyle/>
        <a:p>
          <a:endParaRPr lang="pt-BR"/>
        </a:p>
      </dgm:t>
    </dgm:pt>
    <dgm:pt modelId="{8393FA4F-6B3C-4BF4-80F4-CAFF24768292}" type="sibTrans" cxnId="{CE069CB2-C4FA-4405-A964-5F8D97CFA3B4}">
      <dgm:prSet/>
      <dgm:spPr/>
      <dgm:t>
        <a:bodyPr/>
        <a:lstStyle/>
        <a:p>
          <a:endParaRPr lang="pt-BR"/>
        </a:p>
      </dgm:t>
    </dgm:pt>
    <dgm:pt modelId="{B6F382A8-B204-45EC-9CF2-62C5DFE1BC07}">
      <dgm:prSet phldrT="[Texto]"/>
      <dgm:spPr/>
      <dgm:t>
        <a:bodyPr/>
        <a:lstStyle/>
        <a:p>
          <a:r>
            <a:rPr lang="pt-BR" dirty="0"/>
            <a:t>Com uma época em que o amor e o respeito mútuo unirão a humanidade, e a profunda beleza da criação será valorizada.</a:t>
          </a:r>
        </a:p>
      </dgm:t>
    </dgm:pt>
    <dgm:pt modelId="{D62F29E9-D4ED-4A81-BB08-222F083F99F3}" type="parTrans" cxnId="{9ADCF391-5E48-4196-9FB9-416F63683275}">
      <dgm:prSet/>
      <dgm:spPr/>
      <dgm:t>
        <a:bodyPr/>
        <a:lstStyle/>
        <a:p>
          <a:endParaRPr lang="pt-BR"/>
        </a:p>
      </dgm:t>
    </dgm:pt>
    <dgm:pt modelId="{CB167784-9124-4C22-A71F-57679C266862}" type="sibTrans" cxnId="{9ADCF391-5E48-4196-9FB9-416F63683275}">
      <dgm:prSet/>
      <dgm:spPr/>
      <dgm:t>
        <a:bodyPr/>
        <a:lstStyle/>
        <a:p>
          <a:endParaRPr lang="pt-BR"/>
        </a:p>
      </dgm:t>
    </dgm:pt>
    <dgm:pt modelId="{703EBBC5-EC00-498B-98BB-A813C3679489}" type="pres">
      <dgm:prSet presAssocID="{AD071842-4F1D-43BA-8ED9-A9FE2F8F73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23B4EC-0415-4000-B1EF-DCF3BC14D727}" type="pres">
      <dgm:prSet presAssocID="{9721267F-6EC2-4EA2-A29A-F647FF4CBF45}" presName="vertOne" presStyleCnt="0"/>
      <dgm:spPr/>
    </dgm:pt>
    <dgm:pt modelId="{04694791-6BD6-4183-8D9E-6DE43DC4E519}" type="pres">
      <dgm:prSet presAssocID="{9721267F-6EC2-4EA2-A29A-F647FF4CBF45}" presName="txOne" presStyleLbl="node0" presStyleIdx="0" presStyleCnt="1">
        <dgm:presLayoutVars>
          <dgm:chPref val="3"/>
        </dgm:presLayoutVars>
      </dgm:prSet>
      <dgm:spPr/>
    </dgm:pt>
    <dgm:pt modelId="{B84F737C-C42F-464F-B36E-9616425E598A}" type="pres">
      <dgm:prSet presAssocID="{9721267F-6EC2-4EA2-A29A-F647FF4CBF45}" presName="parTransOne" presStyleCnt="0"/>
      <dgm:spPr/>
    </dgm:pt>
    <dgm:pt modelId="{75C9F4E8-CF84-4505-8277-6D71FF8A583A}" type="pres">
      <dgm:prSet presAssocID="{9721267F-6EC2-4EA2-A29A-F647FF4CBF45}" presName="horzOne" presStyleCnt="0"/>
      <dgm:spPr/>
    </dgm:pt>
    <dgm:pt modelId="{0A6C30F2-D58A-4C5C-A156-83234D8A7599}" type="pres">
      <dgm:prSet presAssocID="{C822F511-6162-41EF-9D98-CBB34B6D84A4}" presName="vertTwo" presStyleCnt="0"/>
      <dgm:spPr/>
    </dgm:pt>
    <dgm:pt modelId="{9E6F62C7-EC75-40BB-874C-DC8176A3B3F4}" type="pres">
      <dgm:prSet presAssocID="{C822F511-6162-41EF-9D98-CBB34B6D84A4}" presName="txTwo" presStyleLbl="node2" presStyleIdx="0" presStyleCnt="1">
        <dgm:presLayoutVars>
          <dgm:chPref val="3"/>
        </dgm:presLayoutVars>
      </dgm:prSet>
      <dgm:spPr/>
    </dgm:pt>
    <dgm:pt modelId="{95ACA11D-4406-491C-A8AA-168FEBF4D7A9}" type="pres">
      <dgm:prSet presAssocID="{C822F511-6162-41EF-9D98-CBB34B6D84A4}" presName="parTransTwo" presStyleCnt="0"/>
      <dgm:spPr/>
    </dgm:pt>
    <dgm:pt modelId="{DBF80B4A-2E25-406D-8CB0-31D6B091EF06}" type="pres">
      <dgm:prSet presAssocID="{C822F511-6162-41EF-9D98-CBB34B6D84A4}" presName="horzTwo" presStyleCnt="0"/>
      <dgm:spPr/>
    </dgm:pt>
    <dgm:pt modelId="{2F12EFBF-78F2-4472-AC47-28F248468D61}" type="pres">
      <dgm:prSet presAssocID="{B6F382A8-B204-45EC-9CF2-62C5DFE1BC07}" presName="vertThree" presStyleCnt="0"/>
      <dgm:spPr/>
    </dgm:pt>
    <dgm:pt modelId="{7857C908-FBA8-465C-94CB-0C6C1C016636}" type="pres">
      <dgm:prSet presAssocID="{B6F382A8-B204-45EC-9CF2-62C5DFE1BC07}" presName="txThree" presStyleLbl="node3" presStyleIdx="0" presStyleCnt="1">
        <dgm:presLayoutVars>
          <dgm:chPref val="3"/>
        </dgm:presLayoutVars>
      </dgm:prSet>
      <dgm:spPr/>
    </dgm:pt>
    <dgm:pt modelId="{2B9F4EA2-F337-486C-9724-1573723D7A51}" type="pres">
      <dgm:prSet presAssocID="{B6F382A8-B204-45EC-9CF2-62C5DFE1BC07}" presName="horzThree" presStyleCnt="0"/>
      <dgm:spPr/>
    </dgm:pt>
  </dgm:ptLst>
  <dgm:cxnLst>
    <dgm:cxn modelId="{10CE3705-E081-4DB7-8A80-F1AD6A2AE021}" type="presOf" srcId="{AD071842-4F1D-43BA-8ED9-A9FE2F8F73CA}" destId="{703EBBC5-EC00-498B-98BB-A813C3679489}" srcOrd="0" destOrd="0" presId="urn:microsoft.com/office/officeart/2005/8/layout/hierarchy4"/>
    <dgm:cxn modelId="{C4F79411-2CEA-45D9-B86A-B11B4393FE4F}" srcId="{AD071842-4F1D-43BA-8ED9-A9FE2F8F73CA}" destId="{9721267F-6EC2-4EA2-A29A-F647FF4CBF45}" srcOrd="0" destOrd="0" parTransId="{F4620C68-9978-4042-984E-63BB851D7D13}" sibTransId="{19B85AD9-5B96-476F-8BD8-096201A2D0D8}"/>
    <dgm:cxn modelId="{F9DA5B64-3ACC-46DC-A53E-7C2445FCF990}" type="presOf" srcId="{9721267F-6EC2-4EA2-A29A-F647FF4CBF45}" destId="{04694791-6BD6-4183-8D9E-6DE43DC4E519}" srcOrd="0" destOrd="0" presId="urn:microsoft.com/office/officeart/2005/8/layout/hierarchy4"/>
    <dgm:cxn modelId="{9ADCF391-5E48-4196-9FB9-416F63683275}" srcId="{C822F511-6162-41EF-9D98-CBB34B6D84A4}" destId="{B6F382A8-B204-45EC-9CF2-62C5DFE1BC07}" srcOrd="0" destOrd="0" parTransId="{D62F29E9-D4ED-4A81-BB08-222F083F99F3}" sibTransId="{CB167784-9124-4C22-A71F-57679C266862}"/>
    <dgm:cxn modelId="{CE069CB2-C4FA-4405-A964-5F8D97CFA3B4}" srcId="{9721267F-6EC2-4EA2-A29A-F647FF4CBF45}" destId="{C822F511-6162-41EF-9D98-CBB34B6D84A4}" srcOrd="0" destOrd="0" parTransId="{1AF03269-7575-420F-82C9-A9A269901845}" sibTransId="{8393FA4F-6B3C-4BF4-80F4-CAFF24768292}"/>
    <dgm:cxn modelId="{A3F1FFC1-E9CD-46C1-BF24-1774C30DC7DE}" type="presOf" srcId="{C822F511-6162-41EF-9D98-CBB34B6D84A4}" destId="{9E6F62C7-EC75-40BB-874C-DC8176A3B3F4}" srcOrd="0" destOrd="0" presId="urn:microsoft.com/office/officeart/2005/8/layout/hierarchy4"/>
    <dgm:cxn modelId="{343843EF-CFB0-48CD-B684-CC2A61E6C24B}" type="presOf" srcId="{B6F382A8-B204-45EC-9CF2-62C5DFE1BC07}" destId="{7857C908-FBA8-465C-94CB-0C6C1C016636}" srcOrd="0" destOrd="0" presId="urn:microsoft.com/office/officeart/2005/8/layout/hierarchy4"/>
    <dgm:cxn modelId="{27B9C2E8-2732-44E8-A83A-F665715F29FF}" type="presParOf" srcId="{703EBBC5-EC00-498B-98BB-A813C3679489}" destId="{9A23B4EC-0415-4000-B1EF-DCF3BC14D727}" srcOrd="0" destOrd="0" presId="urn:microsoft.com/office/officeart/2005/8/layout/hierarchy4"/>
    <dgm:cxn modelId="{AB927CC5-B62B-4AAB-A23B-1926D16B9C59}" type="presParOf" srcId="{9A23B4EC-0415-4000-B1EF-DCF3BC14D727}" destId="{04694791-6BD6-4183-8D9E-6DE43DC4E519}" srcOrd="0" destOrd="0" presId="urn:microsoft.com/office/officeart/2005/8/layout/hierarchy4"/>
    <dgm:cxn modelId="{B5BD2D82-A151-4007-A2F8-2C6ABD24E33E}" type="presParOf" srcId="{9A23B4EC-0415-4000-B1EF-DCF3BC14D727}" destId="{B84F737C-C42F-464F-B36E-9616425E598A}" srcOrd="1" destOrd="0" presId="urn:microsoft.com/office/officeart/2005/8/layout/hierarchy4"/>
    <dgm:cxn modelId="{62BAE326-8E1D-4912-81BF-A5B49ED481B2}" type="presParOf" srcId="{9A23B4EC-0415-4000-B1EF-DCF3BC14D727}" destId="{75C9F4E8-CF84-4505-8277-6D71FF8A583A}" srcOrd="2" destOrd="0" presId="urn:microsoft.com/office/officeart/2005/8/layout/hierarchy4"/>
    <dgm:cxn modelId="{AB4615D1-2C49-4601-B1B9-E14598FBAE34}" type="presParOf" srcId="{75C9F4E8-CF84-4505-8277-6D71FF8A583A}" destId="{0A6C30F2-D58A-4C5C-A156-83234D8A7599}" srcOrd="0" destOrd="0" presId="urn:microsoft.com/office/officeart/2005/8/layout/hierarchy4"/>
    <dgm:cxn modelId="{797F7289-6449-4B7D-A0AD-0EE18B5377F5}" type="presParOf" srcId="{0A6C30F2-D58A-4C5C-A156-83234D8A7599}" destId="{9E6F62C7-EC75-40BB-874C-DC8176A3B3F4}" srcOrd="0" destOrd="0" presId="urn:microsoft.com/office/officeart/2005/8/layout/hierarchy4"/>
    <dgm:cxn modelId="{62D7049E-EC63-4182-A117-21CC91BDF12D}" type="presParOf" srcId="{0A6C30F2-D58A-4C5C-A156-83234D8A7599}" destId="{95ACA11D-4406-491C-A8AA-168FEBF4D7A9}" srcOrd="1" destOrd="0" presId="urn:microsoft.com/office/officeart/2005/8/layout/hierarchy4"/>
    <dgm:cxn modelId="{A09A6CC2-DF63-4527-96B3-E5DF5A3C6A5D}" type="presParOf" srcId="{0A6C30F2-D58A-4C5C-A156-83234D8A7599}" destId="{DBF80B4A-2E25-406D-8CB0-31D6B091EF06}" srcOrd="2" destOrd="0" presId="urn:microsoft.com/office/officeart/2005/8/layout/hierarchy4"/>
    <dgm:cxn modelId="{E5AB51EF-72A3-4423-A156-883A7B7B1E29}" type="presParOf" srcId="{DBF80B4A-2E25-406D-8CB0-31D6B091EF06}" destId="{2F12EFBF-78F2-4472-AC47-28F248468D61}" srcOrd="0" destOrd="0" presId="urn:microsoft.com/office/officeart/2005/8/layout/hierarchy4"/>
    <dgm:cxn modelId="{FC607B1D-C7E6-4502-9BE0-44F9921BC009}" type="presParOf" srcId="{2F12EFBF-78F2-4472-AC47-28F248468D61}" destId="{7857C908-FBA8-465C-94CB-0C6C1C016636}" srcOrd="0" destOrd="0" presId="urn:microsoft.com/office/officeart/2005/8/layout/hierarchy4"/>
    <dgm:cxn modelId="{E9E7875F-203A-4A1F-B317-DF460E8885F0}" type="presParOf" srcId="{2F12EFBF-78F2-4472-AC47-28F248468D61}" destId="{2B9F4EA2-F337-486C-9724-1573723D7A5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75F49B-4E14-4145-ACB9-25175C9A20EF}" type="doc">
      <dgm:prSet loTypeId="urn:microsoft.com/office/officeart/2005/8/layout/vList6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FA13B0A-3514-40B2-AD34-EF1AD6390374}">
      <dgm:prSet phldrT="[Texto]"/>
      <dgm:spPr/>
      <dgm:t>
        <a:bodyPr/>
        <a:lstStyle/>
        <a:p>
          <a:r>
            <a:rPr lang="pt-BR" dirty="0"/>
            <a:t>O que é cultura Amazônica?</a:t>
          </a:r>
        </a:p>
      </dgm:t>
    </dgm:pt>
    <dgm:pt modelId="{A032C6BE-561B-4808-B157-FADCA9F4B96C}" type="parTrans" cxnId="{38306946-B4CA-4107-B5C8-EC78B0F4F644}">
      <dgm:prSet/>
      <dgm:spPr/>
      <dgm:t>
        <a:bodyPr/>
        <a:lstStyle/>
        <a:p>
          <a:endParaRPr lang="pt-BR"/>
        </a:p>
      </dgm:t>
    </dgm:pt>
    <dgm:pt modelId="{8AD869CD-AC27-427E-A2D3-4C23823E496E}" type="sibTrans" cxnId="{38306946-B4CA-4107-B5C8-EC78B0F4F644}">
      <dgm:prSet/>
      <dgm:spPr/>
      <dgm:t>
        <a:bodyPr/>
        <a:lstStyle/>
        <a:p>
          <a:endParaRPr lang="pt-BR"/>
        </a:p>
      </dgm:t>
    </dgm:pt>
    <dgm:pt modelId="{ED2F020A-FFC5-4DF0-98A6-D4C1889FD04A}">
      <dgm:prSet custT="1"/>
      <dgm:spPr/>
      <dgm:t>
        <a:bodyPr/>
        <a:lstStyle/>
        <a:p>
          <a:r>
            <a:rPr lang="pt-BR" sz="1600" dirty="0">
              <a:latin typeface="Bahnschrift SemiBold" panose="020B0502040204020203" pitchFamily="34" charset="0"/>
            </a:rPr>
            <a:t>É como nós </a:t>
          </a:r>
          <a:r>
            <a:rPr lang="pt-BR" sz="1600" dirty="0" err="1">
              <a:latin typeface="Bahnschrift SemiBold" panose="020B0502040204020203" pitchFamily="34" charset="0"/>
            </a:rPr>
            <a:t>amazônidas</a:t>
          </a:r>
          <a:r>
            <a:rPr lang="pt-BR" sz="1600" dirty="0">
              <a:latin typeface="Bahnschrift SemiBold" panose="020B0502040204020203" pitchFamily="34" charset="0"/>
            </a:rPr>
            <a:t> definimos nossa humanidade, como nos organizamos como sociedade nas diversas funções sociais elaboradas ao longo de nossa história. É como convivemos, regulamos nossos relacionamentos, tomamos decisões e dizemos o que é certo e errado. É como através de nossos símbolos, rituais e mitologias elaboramos os sentidos, o significado, o valor e o que é de fato o real. É como interpretamos a vida e o mundo, damos sentido a vida.</a:t>
          </a:r>
        </a:p>
      </dgm:t>
    </dgm:pt>
    <dgm:pt modelId="{43B28AF6-C3AF-4FC7-9451-FB51754079F3}" type="parTrans" cxnId="{7AE4064E-B5F7-4499-AD99-B705EBAA00D4}">
      <dgm:prSet/>
      <dgm:spPr/>
      <dgm:t>
        <a:bodyPr/>
        <a:lstStyle/>
        <a:p>
          <a:endParaRPr lang="pt-BR"/>
        </a:p>
      </dgm:t>
    </dgm:pt>
    <dgm:pt modelId="{41AA3E75-9B76-4AF5-859F-35EDB285EDB6}" type="sibTrans" cxnId="{7AE4064E-B5F7-4499-AD99-B705EBAA00D4}">
      <dgm:prSet/>
      <dgm:spPr/>
      <dgm:t>
        <a:bodyPr/>
        <a:lstStyle/>
        <a:p>
          <a:endParaRPr lang="pt-BR"/>
        </a:p>
      </dgm:t>
    </dgm:pt>
    <dgm:pt modelId="{159094A6-F4CF-4FE7-A370-EF6A43BB0AAF}" type="pres">
      <dgm:prSet presAssocID="{0875F49B-4E14-4145-ACB9-25175C9A20EF}" presName="Name0" presStyleCnt="0">
        <dgm:presLayoutVars>
          <dgm:dir/>
          <dgm:animLvl val="lvl"/>
          <dgm:resizeHandles/>
        </dgm:presLayoutVars>
      </dgm:prSet>
      <dgm:spPr/>
    </dgm:pt>
    <dgm:pt modelId="{D6D9FA5C-AE21-4D29-9748-01A6DB12C276}" type="pres">
      <dgm:prSet presAssocID="{BFA13B0A-3514-40B2-AD34-EF1AD6390374}" presName="linNode" presStyleCnt="0"/>
      <dgm:spPr/>
    </dgm:pt>
    <dgm:pt modelId="{F7A57735-902A-4F0F-BEC1-6CB91362BBB7}" type="pres">
      <dgm:prSet presAssocID="{BFA13B0A-3514-40B2-AD34-EF1AD6390374}" presName="parentShp" presStyleLbl="node1" presStyleIdx="0" presStyleCnt="1">
        <dgm:presLayoutVars>
          <dgm:bulletEnabled val="1"/>
        </dgm:presLayoutVars>
      </dgm:prSet>
      <dgm:spPr/>
    </dgm:pt>
    <dgm:pt modelId="{03A95E1B-E831-4A20-8DFA-DF9200C4BCA4}" type="pres">
      <dgm:prSet presAssocID="{BFA13B0A-3514-40B2-AD34-EF1AD6390374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166A092C-0542-48DF-B7A2-03DA072201A9}" type="presOf" srcId="{BFA13B0A-3514-40B2-AD34-EF1AD6390374}" destId="{F7A57735-902A-4F0F-BEC1-6CB91362BBB7}" srcOrd="0" destOrd="0" presId="urn:microsoft.com/office/officeart/2005/8/layout/vList6"/>
    <dgm:cxn modelId="{C7DD9844-0297-4098-9B33-E11B6E90DE0E}" type="presOf" srcId="{ED2F020A-FFC5-4DF0-98A6-D4C1889FD04A}" destId="{03A95E1B-E831-4A20-8DFA-DF9200C4BCA4}" srcOrd="0" destOrd="0" presId="urn:microsoft.com/office/officeart/2005/8/layout/vList6"/>
    <dgm:cxn modelId="{38306946-B4CA-4107-B5C8-EC78B0F4F644}" srcId="{0875F49B-4E14-4145-ACB9-25175C9A20EF}" destId="{BFA13B0A-3514-40B2-AD34-EF1AD6390374}" srcOrd="0" destOrd="0" parTransId="{A032C6BE-561B-4808-B157-FADCA9F4B96C}" sibTransId="{8AD869CD-AC27-427E-A2D3-4C23823E496E}"/>
    <dgm:cxn modelId="{7AE4064E-B5F7-4499-AD99-B705EBAA00D4}" srcId="{BFA13B0A-3514-40B2-AD34-EF1AD6390374}" destId="{ED2F020A-FFC5-4DF0-98A6-D4C1889FD04A}" srcOrd="0" destOrd="0" parTransId="{43B28AF6-C3AF-4FC7-9451-FB51754079F3}" sibTransId="{41AA3E75-9B76-4AF5-859F-35EDB285EDB6}"/>
    <dgm:cxn modelId="{EE090E76-9A0C-467D-979C-8607F1BAD5C4}" type="presOf" srcId="{0875F49B-4E14-4145-ACB9-25175C9A20EF}" destId="{159094A6-F4CF-4FE7-A370-EF6A43BB0AAF}" srcOrd="0" destOrd="0" presId="urn:microsoft.com/office/officeart/2005/8/layout/vList6"/>
    <dgm:cxn modelId="{9D09986C-6E31-46C0-A5CA-B831651DB662}" type="presParOf" srcId="{159094A6-F4CF-4FE7-A370-EF6A43BB0AAF}" destId="{D6D9FA5C-AE21-4D29-9748-01A6DB12C276}" srcOrd="0" destOrd="0" presId="urn:microsoft.com/office/officeart/2005/8/layout/vList6"/>
    <dgm:cxn modelId="{0B733BE8-5786-4CE4-85E8-69F8489721EC}" type="presParOf" srcId="{D6D9FA5C-AE21-4D29-9748-01A6DB12C276}" destId="{F7A57735-902A-4F0F-BEC1-6CB91362BBB7}" srcOrd="0" destOrd="0" presId="urn:microsoft.com/office/officeart/2005/8/layout/vList6"/>
    <dgm:cxn modelId="{A1A06EF8-F5FA-43D0-A056-46302C36453C}" type="presParOf" srcId="{D6D9FA5C-AE21-4D29-9748-01A6DB12C276}" destId="{03A95E1B-E831-4A20-8DFA-DF9200C4BCA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94791-6BD6-4183-8D9E-6DE43DC4E519}">
      <dsp:nvSpPr>
        <dsp:cNvPr id="0" name=""/>
        <dsp:cNvSpPr/>
      </dsp:nvSpPr>
      <dsp:spPr>
        <a:xfrm>
          <a:off x="4299" y="693"/>
          <a:ext cx="8797775" cy="785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Deus sonha – humanidade como jardineiros de sua obra criadora</a:t>
          </a:r>
        </a:p>
      </dsp:txBody>
      <dsp:txXfrm>
        <a:off x="27303" y="23697"/>
        <a:ext cx="8751767" cy="739393"/>
      </dsp:txXfrm>
    </dsp:sp>
    <dsp:sp modelId="{9E6F62C7-EC75-40BB-874C-DC8176A3B3F4}">
      <dsp:nvSpPr>
        <dsp:cNvPr id="0" name=""/>
        <dsp:cNvSpPr/>
      </dsp:nvSpPr>
      <dsp:spPr>
        <a:xfrm>
          <a:off x="4299" y="932259"/>
          <a:ext cx="8797775" cy="785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Um mundo justo em paz porque a gratidão pode dissolver a ansiedade e a generosidade pode superar a ganância.</a:t>
          </a:r>
        </a:p>
      </dsp:txBody>
      <dsp:txXfrm>
        <a:off x="27303" y="955263"/>
        <a:ext cx="8751767" cy="739393"/>
      </dsp:txXfrm>
    </dsp:sp>
    <dsp:sp modelId="{7857C908-FBA8-465C-94CB-0C6C1C016636}">
      <dsp:nvSpPr>
        <dsp:cNvPr id="0" name=""/>
        <dsp:cNvSpPr/>
      </dsp:nvSpPr>
      <dsp:spPr>
        <a:xfrm>
          <a:off x="4299" y="1863825"/>
          <a:ext cx="8797775" cy="785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Com uma época em que o amor e o respeito mútuo unirão a humanidade, e a profunda beleza da criação será valorizada.</a:t>
          </a:r>
        </a:p>
      </dsp:txBody>
      <dsp:txXfrm>
        <a:off x="27303" y="1886829"/>
        <a:ext cx="8751767" cy="739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95E1B-E831-4A20-8DFA-DF9200C4BCA4}">
      <dsp:nvSpPr>
        <dsp:cNvPr id="0" name=""/>
        <dsp:cNvSpPr/>
      </dsp:nvSpPr>
      <dsp:spPr>
        <a:xfrm>
          <a:off x="3449397" y="0"/>
          <a:ext cx="5174097" cy="42625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 SemiBold" panose="020B0502040204020203" pitchFamily="34" charset="0"/>
            </a:rPr>
            <a:t>É como nós </a:t>
          </a:r>
          <a:r>
            <a:rPr lang="pt-BR" sz="1600" kern="1200" dirty="0" err="1">
              <a:latin typeface="Bahnschrift SemiBold" panose="020B0502040204020203" pitchFamily="34" charset="0"/>
            </a:rPr>
            <a:t>amazônidas</a:t>
          </a:r>
          <a:r>
            <a:rPr lang="pt-BR" sz="1600" kern="1200" dirty="0">
              <a:latin typeface="Bahnschrift SemiBold" panose="020B0502040204020203" pitchFamily="34" charset="0"/>
            </a:rPr>
            <a:t> definimos nossa humanidade, como nos organizamos como sociedade nas diversas funções sociais elaboradas ao longo de nossa história. É como convivemos, regulamos nossos relacionamentos, tomamos decisões e dizemos o que é certo e errado. É como através de nossos símbolos, rituais e mitologias elaboramos os sentidos, o significado, o valor e o que é de fato o real. É como interpretamos a vida e o mundo, damos sentido a vida.</a:t>
          </a:r>
        </a:p>
      </dsp:txBody>
      <dsp:txXfrm>
        <a:off x="3449397" y="532814"/>
        <a:ext cx="3575655" cy="3196883"/>
      </dsp:txXfrm>
    </dsp:sp>
    <dsp:sp modelId="{F7A57735-902A-4F0F-BEC1-6CB91362BBB7}">
      <dsp:nvSpPr>
        <dsp:cNvPr id="0" name=""/>
        <dsp:cNvSpPr/>
      </dsp:nvSpPr>
      <dsp:spPr>
        <a:xfrm>
          <a:off x="0" y="0"/>
          <a:ext cx="3449398" cy="42625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O que é cultura Amazônica?</a:t>
          </a:r>
        </a:p>
      </dsp:txBody>
      <dsp:txXfrm>
        <a:off x="168386" y="168386"/>
        <a:ext cx="3112626" cy="3925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59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565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9" name="Picture 8" descr="caravana_vasad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069" y="145433"/>
              <a:ext cx="3752088" cy="441960"/>
            </a:xfrm>
            <a:prstGeom prst="rect">
              <a:avLst/>
            </a:prstGeom>
          </p:spPr>
        </p:pic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431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63255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530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26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26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57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14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56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18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39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3">
                <a:lumMod val="5000"/>
                <a:lumOff val="95000"/>
              </a:schemeClr>
            </a:gs>
            <a:gs pos="96000">
              <a:schemeClr val="accent3">
                <a:lumMod val="45000"/>
                <a:lumOff val="55000"/>
              </a:schemeClr>
            </a:gs>
            <a:gs pos="76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2D1C3-35DF-430B-8F97-31FA3186C1FD}" type="datetimeFigureOut">
              <a:rPr lang="pt-BR" smtClean="0"/>
              <a:t>18/06/2021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92F5E-3B29-4FF2-A63D-D8C9CDD915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71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nod.va/content/sinodoamazonico/pt/documentos/documento-final-do-sinodo-para-a-amazonia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98" y="378670"/>
            <a:ext cx="5621628" cy="662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019340"/>
            <a:ext cx="9144000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200" b="1" dirty="0">
                <a:solidFill>
                  <a:srgbClr val="008000"/>
                </a:solidFill>
              </a:rPr>
              <a:t>Querida Amazônia e os Sonhos do Papa Francisco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812672"/>
            <a:ext cx="9144000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Sonho Cultural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099739"/>
            <a:ext cx="91440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Assessoria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Pe. Ricardo Castro</a:t>
            </a:r>
          </a:p>
        </p:txBody>
      </p:sp>
    </p:spTree>
    <p:extLst>
      <p:ext uri="{BB962C8B-B14F-4D97-AF65-F5344CB8AC3E}">
        <p14:creationId xmlns:p14="http://schemas.microsoft.com/office/powerpoint/2010/main" val="2752881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6" y="2212857"/>
            <a:ext cx="7645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da Amazônia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3370C2-7777-4FAE-BF1F-2A74F4C9267D}"/>
              </a:ext>
            </a:extLst>
          </p:cNvPr>
          <p:cNvSpPr txBox="1"/>
          <p:nvPr/>
        </p:nvSpPr>
        <p:spPr>
          <a:xfrm>
            <a:off x="351692" y="2869937"/>
            <a:ext cx="85390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objetivo deste sonho é promover a Amazónia, ou seja, fazer de modo que ela própria tire fora o melhor de si mesma. Isto envolve processos educativos, espiritualidades, vida em comunidade: cultivar</a:t>
            </a:r>
            <a:r>
              <a:rPr lang="pt-BR" sz="2400" spc="-2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pt-BR" sz="2400" spc="-2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desenraizar,</a:t>
            </a:r>
            <a:r>
              <a:rPr lang="pt-BR" sz="2400" spc="-3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fazer</a:t>
            </a:r>
            <a:r>
              <a:rPr lang="pt-BR" sz="2400" spc="-2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crescer</a:t>
            </a:r>
            <a:r>
              <a:rPr lang="pt-BR" sz="2400" spc="-2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pt-BR" sz="2400" spc="-3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enfraquecer</a:t>
            </a:r>
            <a:r>
              <a:rPr lang="pt-BR" sz="2400" spc="-2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spc="-2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identidade,</a:t>
            </a:r>
            <a:r>
              <a:rPr lang="pt-BR" sz="2400" spc="-2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promover</a:t>
            </a:r>
            <a:r>
              <a:rPr lang="pt-BR" sz="2400" spc="-3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 invadir. As culturas amazônicas são portadores</a:t>
            </a:r>
            <a:r>
              <a:rPr lang="pt-BR" sz="2400" spc="-31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uma mensagem ainda não escutada e que</a:t>
            </a:r>
            <a:r>
              <a:rPr lang="pt-BR" sz="2400" spc="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estão</a:t>
            </a:r>
            <a:r>
              <a:rPr lang="pt-BR" sz="2400" spc="-1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ameaçadas</a:t>
            </a:r>
            <a:r>
              <a:rPr lang="pt-BR" sz="2400" spc="-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hoje</a:t>
            </a:r>
            <a:r>
              <a:rPr lang="pt-BR" sz="2400" spc="-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pt-BR" sz="2400" spc="-1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pt-BR" sz="2400" spc="-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</a:t>
            </a:r>
            <a:r>
              <a:rPr lang="pt-BR" sz="2400" spc="-5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nunca.</a:t>
            </a:r>
          </a:p>
        </p:txBody>
      </p:sp>
    </p:spTree>
    <p:extLst>
      <p:ext uri="{BB962C8B-B14F-4D97-AF65-F5344CB8AC3E}">
        <p14:creationId xmlns:p14="http://schemas.microsoft.com/office/powerpoint/2010/main" val="72842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4171071" y="148133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C66056A-C6BC-4716-9653-7785B8765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376363"/>
              </p:ext>
            </p:extLst>
          </p:nvPr>
        </p:nvGraphicFramePr>
        <p:xfrm>
          <a:off x="323557" y="2419643"/>
          <a:ext cx="8623495" cy="426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732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2131255" y="2204964"/>
            <a:ext cx="5957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- intercultural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3370C2-7777-4FAE-BF1F-2A74F4C9267D}"/>
              </a:ext>
            </a:extLst>
          </p:cNvPr>
          <p:cNvSpPr txBox="1"/>
          <p:nvPr/>
        </p:nvSpPr>
        <p:spPr>
          <a:xfrm>
            <a:off x="436098" y="3299576"/>
            <a:ext cx="82858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effectLst/>
                <a:latin typeface="Franklin Gothic Heavy" panose="020B09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nosso sonho cultural será intercultural devido as três grandes bases culturais que se entrelaçam para exprimir a identidade amazônica: a cultura indígena, a interculturalidade cultural e cultura dos imigrantes. Na sua força dinâmica hoje também é preciso levar em conta o processo de urbanização, que nasce dos fluxos migratórios contemporâneos, nas cidades do interior e nas capitais da Amazônia.</a:t>
            </a:r>
          </a:p>
        </p:txBody>
      </p:sp>
    </p:spTree>
    <p:extLst>
      <p:ext uri="{BB962C8B-B14F-4D97-AF65-F5344CB8AC3E}">
        <p14:creationId xmlns:p14="http://schemas.microsoft.com/office/powerpoint/2010/main" val="852985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7" y="2212857"/>
            <a:ext cx="7420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– decolonizar a história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597877" y="3061600"/>
            <a:ext cx="82507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pt-PT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O olhar sobre a História vivida até aqui, traz um convite para decolonizar nossa história. </a:t>
            </a:r>
          </a:p>
          <a:p>
            <a:pPr algn="just"/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nosso grande desafio é contrapor ao método da exclusão, da imposição, da manipulação - elementos substanciais da cultura autoritária colonial - o método da participação, das decisões coletivas, da socialização das informações, da convivência das diferenças, desencadeando processos alternativos para a formação de uma sólida cultura democrática, é o que constrói nossos sonhos.</a:t>
            </a:r>
          </a:p>
        </p:txBody>
      </p:sp>
    </p:spTree>
    <p:extLst>
      <p:ext uri="{BB962C8B-B14F-4D97-AF65-F5344CB8AC3E}">
        <p14:creationId xmlns:p14="http://schemas.microsoft.com/office/powerpoint/2010/main" val="362021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7" y="2212857"/>
            <a:ext cx="7322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- mitológico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436098" y="3014715"/>
            <a:ext cx="85531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Amasis MT Pro Black" panose="02040A04050005020304" pitchFamily="18" charset="0"/>
                <a:ea typeface="Calibri" panose="020F0502020204030204" pitchFamily="34" charset="0"/>
              </a:rPr>
              <a:t>Em cada narrativa, do corpo mitológico amazônico encontra-se um aspecto, um núcleo que encerra uma verdade estrutural, um arquétipo.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Amasis MT Pro Black" panose="02040A04050005020304" pitchFamily="18" charset="0"/>
                <a:ea typeface="Calibri" panose="020F0502020204030204" pitchFamily="34" charset="0"/>
              </a:rPr>
              <a:t>Mitos são forças arquetípicas naturais e espontâneas, que emergem em nós, sempre que faz necessário. </a:t>
            </a:r>
            <a:endParaRPr lang="pt-BR" sz="2000" dirty="0">
              <a:latin typeface="Amasis MT Pro Black" panose="02040A04050005020304" pitchFamily="18" charset="0"/>
              <a:ea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Amasis MT Pro Black" panose="02040A04050005020304" pitchFamily="18" charset="0"/>
                <a:ea typeface="Calibri" panose="020F0502020204030204" pitchFamily="34" charset="0"/>
              </a:rPr>
              <a:t>Mitos são individuais e coletivos. O mito não se opõe ao científico, ao contrário, este seria sua própria mãe. O objetivo do mito, assim como da ciência é a explicação do micro e do macrocosmo, tornar os fenômenos da vida compreensíveis. Dar sentido e finalidade aos elementos do universo</a:t>
            </a:r>
            <a:endParaRPr lang="pt-PT" sz="3200" dirty="0">
              <a:solidFill>
                <a:schemeClr val="tx1">
                  <a:lumMod val="75000"/>
                  <a:lumOff val="25000"/>
                </a:schemeClr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1280159" y="2129839"/>
            <a:ext cx="7265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- </a:t>
            </a:r>
            <a:r>
              <a:rPr lang="pt-BR" sz="24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Os mitos amazônicos </a:t>
            </a:r>
            <a:endParaRPr lang="pt-BR" sz="3200" b="1" dirty="0">
              <a:solidFill>
                <a:schemeClr val="bg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566226" y="2993047"/>
            <a:ext cx="840896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dirty="0">
                <a:latin typeface="Franklin Gothic Heavy" panose="020B0903020102020204" pitchFamily="34" charset="0"/>
                <a:ea typeface="Calibri" panose="020F0502020204030204" pitchFamily="34" charset="0"/>
              </a:rPr>
              <a:t>E</a:t>
            </a:r>
            <a:r>
              <a:rPr lang="pt-BR" sz="2000" dirty="0">
                <a:effectLst/>
                <a:latin typeface="Franklin Gothic Heavy" panose="020B0903020102020204" pitchFamily="34" charset="0"/>
                <a:ea typeface="Calibri" panose="020F0502020204030204" pitchFamily="34" charset="0"/>
              </a:rPr>
              <a:t>xpressam a ideia fundamental de que o universo deve estar em equilíbrio, uma vez que essa é a razão da existência, conviver o universo em harmonia.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Franklin Gothic Heavy" panose="020B0903020102020204" pitchFamily="34" charset="0"/>
                <a:ea typeface="Calibri" panose="020F0502020204030204" pitchFamily="34" charset="0"/>
              </a:rPr>
              <a:t>As partes mais importantes da natureza são habitadas por seres sobrenaturais. </a:t>
            </a:r>
            <a:endParaRPr lang="pt-BR" sz="2000" dirty="0">
              <a:latin typeface="Franklin Gothic Heavy" panose="020B09030201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Franklin Gothic Heavy" panose="020B09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Estes aspectos levam à luta pela sobrevivência, na conservação de suas culturas, no sustento e na resistência a todas as formas destruidoras que lhes são infligidas, desde o extermínio dos séculos passados, até a manipulação de seu saber e até mesmo de suas vidas, pelas sociedades pós-modernas.</a:t>
            </a:r>
          </a:p>
        </p:txBody>
      </p:sp>
    </p:spTree>
    <p:extLst>
      <p:ext uri="{BB962C8B-B14F-4D97-AF65-F5344CB8AC3E}">
        <p14:creationId xmlns:p14="http://schemas.microsoft.com/office/powerpoint/2010/main" val="197031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1385668" y="2279904"/>
            <a:ext cx="7294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– Os mitos ribeirinhos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386861" y="3132869"/>
            <a:ext cx="837027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Entre os muitos Seres das florestas e das águas, são registrados os curupiras, descritos à semelhança de caboclinhos que habitam a mata; os anhangás, “visagens”, na linguagem regional, que ora surgem sob a forma de um pássaro, ora como veados de olhos de fogo, ou como simples aparição sem aspecto definido; a cobra grande, que aparece comumente como uma </a:t>
            </a:r>
            <a:r>
              <a:rPr lang="pt-BR" sz="18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sucuriju</a:t>
            </a:r>
            <a:r>
              <a:rPr lang="pt-BR" sz="18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de grande porte, mas que também pode aparecer sob a forma de um “navio encantado”; as </a:t>
            </a:r>
            <a:r>
              <a:rPr lang="pt-BR" sz="18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matintas-perera</a:t>
            </a:r>
            <a:r>
              <a:rPr lang="pt-BR" sz="18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, outra “visagem” que se identifica por um pássaro negro, seu xerimbabo (bicho de estimação); os botos, que acredita sejam encantados e possam se transformar em seres humanos.</a:t>
            </a:r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81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7" y="2212857"/>
            <a:ext cx="7322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– religiosidade popular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597877" y="3273749"/>
            <a:ext cx="7948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A4C1FE-51CB-4840-BAAA-74F1C38D72D8}"/>
              </a:ext>
            </a:extLst>
          </p:cNvPr>
          <p:cNvSpPr txBox="1"/>
          <p:nvPr/>
        </p:nvSpPr>
        <p:spPr>
          <a:xfrm>
            <a:off x="597877" y="2982350"/>
            <a:ext cx="81100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O papel das festas populares, como a de Nossa Senhora de Nazaré, Imaculada Conceição, Nossa Senhora do Carmo, parece manter e organizar a mistura de diferentes identidades e crenças que refletem de modo geral imagens arquetípicas, presentes no sincretismo da religiosidade popular;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Essa religiosidade, além de ser uma motivação para a atividade religiosa e a devoção, aparece também como um ajustamento entre as ações do ser humano a uma ordem cósmica imaginada e projetada no plano da experiência humana. </a:t>
            </a:r>
            <a:endParaRPr lang="pt-PT" dirty="0">
              <a:latin typeface="Bahnschrift SemiBold" panose="020B0502040204020203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imagem da Yara, Mãe das Águas e de Nossa Senhora, e das suas muitas faces, percebemos o arquétipo da Grande Mãe como protetora, defensora, sustentadora e mantenedora da natureza e da humanidade.   </a:t>
            </a:r>
            <a:endParaRPr lang="pt-BR" dirty="0">
              <a:effectLst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35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8" y="2044045"/>
            <a:ext cx="79482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– Religiosidade, simbolismo paterno e materno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140677" y="3429000"/>
            <a:ext cx="900332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simbolismo está a serviço de dois tipos religiosos fundamentais: um </a:t>
            </a:r>
            <a:r>
              <a:rPr lang="pt-PT" sz="20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ctônico</a:t>
            </a:r>
            <a:r>
              <a:rPr lang="pt-PT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(telúrico), orientado para a terra, a vida, a geração, os mistérios da morte: é a religião maternal. O outro é mais urânico (celestial), orientado para o céu, a infinitude, a transcendência: é a religião paternal.</a:t>
            </a:r>
            <a:endParaRPr lang="pt-BR" sz="2000" dirty="0">
              <a:effectLst/>
              <a:latin typeface="Eras Bold ITC" panose="020B0907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As práticas que dão acesso a esta relação direta e pessoal podem ter caráter individual como oração, novenas, práticas de piedade diante de imagens de santos, ou coletivo (como festa, procissão).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 religiosidade bem democrática, onde o devoto não precisa da autoridade eclesiástica para cultuar seu santo de devoção.</a:t>
            </a:r>
          </a:p>
        </p:txBody>
      </p:sp>
    </p:spTree>
    <p:extLst>
      <p:ext uri="{BB962C8B-B14F-4D97-AF65-F5344CB8AC3E}">
        <p14:creationId xmlns:p14="http://schemas.microsoft.com/office/powerpoint/2010/main" val="386818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7" y="1843952"/>
            <a:ext cx="7948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effectLst/>
                <a:latin typeface="Amasis MT Pro Black" panose="02040A04050005020304" pitchFamily="18" charset="0"/>
                <a:ea typeface="Arial MT"/>
                <a:cs typeface="Arial MT"/>
              </a:rPr>
              <a:t>Sonhando o sonho intercultural amazônico</a:t>
            </a:r>
            <a:r>
              <a:rPr lang="pt-BR" sz="4000" b="1" dirty="0">
                <a:solidFill>
                  <a:schemeClr val="bg1">
                    <a:lumMod val="50000"/>
                  </a:schemeClr>
                </a:solidFill>
                <a:latin typeface="Amasis MT Pro Black" panose="02040A04050005020304" pitchFamily="18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281353" y="2974049"/>
            <a:ext cx="858129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o resgate de elementos integradores das relações perdidas com a terra, como o nosso NÓS, com a vivência comunitária.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uma imagem de Deus miscigenada (indígena, ribeirinha e preta).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uma espiritualidade a partir de nossas culturas e da alma amazônica.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a vivência de nossa condição humana no ritmo dos rios e florestas.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uma maior harmonia e integração com a natureza/terra/água/florestas e animais. </a:t>
            </a:r>
          </a:p>
        </p:txBody>
      </p:sp>
    </p:spTree>
    <p:extLst>
      <p:ext uri="{BB962C8B-B14F-4D97-AF65-F5344CB8AC3E}">
        <p14:creationId xmlns:p14="http://schemas.microsoft.com/office/powerpoint/2010/main" val="151582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F714766-B9F3-4300-8926-4DB2622639D4}"/>
              </a:ext>
            </a:extLst>
          </p:cNvPr>
          <p:cNvSpPr txBox="1"/>
          <p:nvPr/>
        </p:nvSpPr>
        <p:spPr>
          <a:xfrm>
            <a:off x="633045" y="4911084"/>
            <a:ext cx="81873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Amazonas Meu Amor - Voz Davi </a:t>
            </a:r>
            <a:r>
              <a:rPr lang="pt-BR" sz="2800" dirty="0" err="1"/>
              <a:t>Assayag</a:t>
            </a:r>
            <a:r>
              <a:rPr lang="pt-BR" sz="2800" dirty="0"/>
              <a:t> - Letra Chico da Silva</a:t>
            </a:r>
          </a:p>
          <a:p>
            <a:pPr algn="ctr"/>
            <a:r>
              <a:rPr lang="pt-BR" sz="2800" dirty="0"/>
              <a:t>https://www.youtube.com/watch?v=StsiRVGwF7M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2BF492B-8850-4E94-BE20-5872A31C2FA8}"/>
              </a:ext>
            </a:extLst>
          </p:cNvPr>
          <p:cNvSpPr txBox="1"/>
          <p:nvPr/>
        </p:nvSpPr>
        <p:spPr>
          <a:xfrm>
            <a:off x="386861" y="251283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E5C6924-F484-4264-8EA4-5EC1B544314A}"/>
              </a:ext>
            </a:extLst>
          </p:cNvPr>
          <p:cNvSpPr txBox="1"/>
          <p:nvPr/>
        </p:nvSpPr>
        <p:spPr>
          <a:xfrm>
            <a:off x="633046" y="3330545"/>
            <a:ext cx="818739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Introdução</a:t>
            </a:r>
          </a:p>
          <a:p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Sonho</a:t>
            </a:r>
            <a:r>
              <a:rPr lang="pt-BR" sz="1800" i="1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Amazónia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preserve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riqueza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</a:t>
            </a:r>
            <a:r>
              <a:rPr lang="pt-BR" sz="1800" i="1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caracteriza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brilha</a:t>
            </a:r>
            <a:r>
              <a:rPr lang="pt-BR" sz="1800" i="1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pt-BR" sz="1800" i="1" spc="-3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maneira</a:t>
            </a:r>
            <a:r>
              <a:rPr lang="pt-BR" sz="1800" i="1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tão</a:t>
            </a:r>
            <a:r>
              <a:rPr lang="pt-BR" sz="1800" i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variada</a:t>
            </a:r>
            <a:r>
              <a:rPr lang="pt-BR" sz="1800" i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800" i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beleza</a:t>
            </a:r>
            <a:r>
              <a:rPr lang="pt-BR" sz="1800" i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humana.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90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879232" y="2839159"/>
            <a:ext cx="79482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as festas: celebrar o sagrado da vida.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a valorização e o respeito pelos lugares sagrados da natureza (rios, florestas, pedras e montanhas).  Sonhamos com a valorização e respeito com os nossos sábios: pajés, xamãs, benzedeiras, avós, idosos, pais, mães, padrinhos e madrinhas. 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a valorização e respeito pela nossa arte de cozinhar, nossa medicina tradicional, natural, holística.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uma educação de qualidade que valorize nossos saberes para melhor vivenciar nossa a própria identidade para dialogar com o Outro.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64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531056" y="1869345"/>
            <a:ext cx="80818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a não-violência como um modo de ser </a:t>
            </a:r>
            <a:r>
              <a:rPr lang="pt-BR" sz="20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amazônida</a:t>
            </a:r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. </a:t>
            </a:r>
          </a:p>
          <a:p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uma convivência que se forja na conversa dos terreiros, nos apadrinhamentos, na interdependência solidária. </a:t>
            </a:r>
          </a:p>
          <a:p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um mundo onde o mais importante não seja acumular, mas viver do suficiente, na solidariedade e na partilha. </a:t>
            </a:r>
          </a:p>
          <a:p>
            <a:r>
              <a:rPr lang="pt-BR" sz="2000" dirty="0">
                <a:effectLst/>
                <a:latin typeface="Eras Bold ITC" panose="020B0907030504020204" pitchFamily="34" charset="0"/>
                <a:ea typeface="Calibri" panose="020F0502020204030204" pitchFamily="34" charset="0"/>
              </a:rPr>
              <a:t>Sonhamos com um Deus que está presente em todas as coisas e engloba toda a vida, com a natureza como reino dos encantados, com o atravessar e navegar nos rios da Amazônia como paradigma de vida, fazer memória de nossos ancestrais indígenas e africanos, mártires da fé e nossos santos de devoção.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302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3988191" y="150921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Referências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267286" y="2279904"/>
            <a:ext cx="8876714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8382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BACHELARD, Gaston.</a:t>
            </a:r>
            <a:r>
              <a:rPr lang="pt-PT" sz="1400" spc="315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b="1" dirty="0">
                <a:effectLst/>
                <a:latin typeface="Arial" panose="020B0604020202020204" pitchFamily="34" charset="0"/>
                <a:ea typeface="Arial MT"/>
                <a:cs typeface="Arial MT"/>
              </a:rPr>
              <a:t>A poética do devaneio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. São Paulo:</a:t>
            </a:r>
            <a:r>
              <a:rPr lang="pt-PT" sz="1400" spc="15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Martins</a:t>
            </a:r>
            <a:r>
              <a:rPr lang="pt-PT" sz="1400" spc="15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Fontes,</a:t>
            </a:r>
            <a:r>
              <a:rPr lang="pt-PT" sz="1400" spc="5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1988.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  <a:p>
            <a:pPr marL="342900" lvl="0" indent="-342900" algn="just">
              <a:spcBef>
                <a:spcPts val="685"/>
              </a:spcBef>
              <a:buFont typeface="+mj-lt"/>
              <a:buAutoNum type="arabicPeriod"/>
            </a:pP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CASTRO, Ricardo, Amazônia, Novos caminhos nas relações entre homem e mulher, São Paulo: Paulinas, 2020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  <a:p>
            <a:pPr marL="342900" lvl="0" indent="-342900" algn="just">
              <a:spcBef>
                <a:spcPts val="685"/>
              </a:spcBef>
              <a:buFont typeface="+mj-lt"/>
              <a:buAutoNum type="arabicPeriod"/>
            </a:pP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DOCUMENTO FINAL, AMAZÔNIA: NOVOS CAMINHOS PARA A IGREJA E PARA UMA ECOLOGIA INTEGRAL, </a:t>
            </a:r>
            <a:r>
              <a:rPr lang="pt-PT" sz="1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 MT"/>
                <a:cs typeface="Arial MT"/>
                <a:hlinkClick r:id="rId3"/>
              </a:rPr>
              <a:t>http://www.synod.va/content/sinodoamazonico/pt/documentos/documento-final-do-sinodo-para-a-amazonia.pdf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  <a:p>
            <a:pPr marL="342900" marR="8382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t-PT" sz="1400" dirty="0">
                <a:effectLst/>
                <a:latin typeface="Arial MT"/>
                <a:ea typeface="Arial MT"/>
                <a:cs typeface="Arial MT"/>
              </a:rPr>
              <a:t>ELIADE, </a:t>
            </a:r>
            <a:r>
              <a:rPr lang="pt-PT" sz="1400" dirty="0" err="1">
                <a:effectLst/>
                <a:latin typeface="Arial MT"/>
                <a:ea typeface="Arial MT"/>
                <a:cs typeface="Arial MT"/>
              </a:rPr>
              <a:t>Mircea</a:t>
            </a:r>
            <a:r>
              <a:rPr lang="pt-PT" sz="1400" dirty="0">
                <a:effectLst/>
                <a:latin typeface="Arial MT"/>
                <a:ea typeface="Arial MT"/>
                <a:cs typeface="Arial MT"/>
              </a:rPr>
              <a:t>. Mitos, Sonhos e Mistérios, Lisboa: Edições 70, 1957.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t-B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GALVÃO, Eduardo. A vida religiosa do caboclo da Amazônia. </a:t>
            </a:r>
            <a:r>
              <a:rPr lang="pt-BR" sz="14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Boletim do Museu Nacional</a:t>
            </a:r>
            <a:r>
              <a:rPr lang="pt-B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N.S., Antropologia, n. 15, 1953.</a:t>
            </a:r>
            <a:endParaRPr lang="pt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85"/>
              </a:spcBef>
              <a:buFont typeface="+mj-lt"/>
              <a:buAutoNum type="arabicPeriod"/>
              <a:tabLst>
                <a:tab pos="228600" algn="l"/>
                <a:tab pos="1028700" algn="l"/>
              </a:tabLst>
            </a:pP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LÉVI-STRAUSS Claude. O cru e o cozido. Mitológicas 1. São Paulo, </a:t>
            </a:r>
            <a:r>
              <a:rPr lang="pt-PT" sz="1400" dirty="0" err="1">
                <a:effectLst/>
                <a:latin typeface="Arial" panose="020B0604020202020204" pitchFamily="34" charset="0"/>
                <a:ea typeface="Arial MT"/>
                <a:cs typeface="Arial MT"/>
              </a:rPr>
              <a:t>CosacNaify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, 2004.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  <a:p>
            <a:pPr marL="342900" lvl="0" indent="-342900" algn="just">
              <a:spcBef>
                <a:spcPts val="685"/>
              </a:spcBef>
              <a:buFont typeface="+mj-lt"/>
              <a:buAutoNum type="arabicPeriod"/>
              <a:tabLst>
                <a:tab pos="1028700" algn="l"/>
              </a:tabLst>
            </a:pP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__________. Do mel às cinzas. Mitológicas 2. São Paulo, </a:t>
            </a:r>
            <a:r>
              <a:rPr lang="pt-PT" sz="1400" dirty="0" err="1">
                <a:effectLst/>
                <a:latin typeface="Arial" panose="020B0604020202020204" pitchFamily="34" charset="0"/>
                <a:ea typeface="Arial MT"/>
                <a:cs typeface="Arial MT"/>
              </a:rPr>
              <a:t>CosacNaify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, 2004. 500 páginas.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  <a:p>
            <a:pPr marL="342900" marR="82550" lvl="0" indent="-342900">
              <a:spcBef>
                <a:spcPts val="685"/>
              </a:spcBef>
              <a:spcAft>
                <a:spcPts val="0"/>
              </a:spcAft>
              <a:buFont typeface="+mj-lt"/>
              <a:buAutoNum type="arabicPeriod"/>
              <a:tabLst>
                <a:tab pos="1496695" algn="l"/>
                <a:tab pos="1962150" algn="l"/>
                <a:tab pos="2266950" algn="l"/>
                <a:tab pos="2801620" algn="l"/>
                <a:tab pos="3329305" algn="l"/>
                <a:tab pos="3996055" algn="l"/>
                <a:tab pos="4963160" algn="l"/>
                <a:tab pos="5427980" algn="l"/>
                <a:tab pos="6097905" algn="l"/>
              </a:tabLst>
            </a:pP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LOUREIRO, João de Jesus </a:t>
            </a:r>
            <a:r>
              <a:rPr lang="pt-PT" sz="1400" dirty="0" err="1">
                <a:effectLst/>
                <a:latin typeface="Arial" panose="020B0604020202020204" pitchFamily="34" charset="0"/>
                <a:ea typeface="Arial MT"/>
                <a:cs typeface="Arial MT"/>
              </a:rPr>
              <a:t>Paes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. </a:t>
            </a:r>
            <a:r>
              <a:rPr lang="pt-PT" sz="1400" b="1" dirty="0">
                <a:effectLst/>
                <a:latin typeface="Arial" panose="020B0604020202020204" pitchFamily="34" charset="0"/>
                <a:ea typeface="Arial MT"/>
                <a:cs typeface="Arial MT"/>
              </a:rPr>
              <a:t>Cultura amazônica: Uma poética </a:t>
            </a:r>
            <a:r>
              <a:rPr lang="pt-PT" sz="1400" b="1" spc="-15" dirty="0">
                <a:effectLst/>
                <a:latin typeface="Arial" panose="020B0604020202020204" pitchFamily="34" charset="0"/>
                <a:ea typeface="Arial MT"/>
                <a:cs typeface="Arial MT"/>
              </a:rPr>
              <a:t>do </a:t>
            </a:r>
            <a:r>
              <a:rPr lang="pt-PT" sz="1400" b="1" spc="-320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b="1" dirty="0">
                <a:effectLst/>
                <a:latin typeface="Arial" panose="020B0604020202020204" pitchFamily="34" charset="0"/>
                <a:ea typeface="Arial MT"/>
                <a:cs typeface="Arial MT"/>
              </a:rPr>
              <a:t>imaginário. 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5ª</a:t>
            </a:r>
            <a:r>
              <a:rPr lang="pt-PT" sz="1400" spc="5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ed.</a:t>
            </a:r>
            <a:r>
              <a:rPr lang="pt-PT" sz="1400" spc="15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Manaus: Editora</a:t>
            </a:r>
            <a:r>
              <a:rPr lang="pt-PT" sz="1400" spc="10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Valer,</a:t>
            </a:r>
            <a:r>
              <a:rPr lang="pt-PT" sz="1400" spc="10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2015.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  <a:p>
            <a:pPr marL="342900" marR="8382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MAUÉS, R. Heraldo. Padres, </a:t>
            </a:r>
            <a:r>
              <a:rPr lang="pt-PT" sz="1400" dirty="0" err="1">
                <a:effectLst/>
                <a:latin typeface="Arial" panose="020B0604020202020204" pitchFamily="34" charset="0"/>
                <a:ea typeface="Arial MT"/>
                <a:cs typeface="Arial MT"/>
              </a:rPr>
              <a:t>Pajés</a:t>
            </a: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, Santos e Festas: Catolicismo popular e controle eclesiástico. Belém: CEJUP.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  <a:p>
            <a:pPr marL="342900" lvl="0" indent="-342900" algn="just">
              <a:spcBef>
                <a:spcPts val="685"/>
              </a:spcBef>
              <a:buFont typeface="+mj-lt"/>
              <a:buAutoNum type="arabicPeriod"/>
            </a:pPr>
            <a:r>
              <a:rPr lang="pt-PT" sz="1400" dirty="0">
                <a:effectLst/>
                <a:latin typeface="Arial" panose="020B0604020202020204" pitchFamily="34" charset="0"/>
                <a:ea typeface="Arial MT"/>
                <a:cs typeface="Arial MT"/>
              </a:rPr>
              <a:t>PAPA FRANCISCO, Querida Amazônia, São Paulo: Paulus, 2020;</a:t>
            </a:r>
            <a:endParaRPr lang="pt-BR" sz="1400" dirty="0">
              <a:effectLst/>
              <a:latin typeface="Arial MT"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55210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azonas Meu Amor - Voz Davi Assayag - Letra Chico da Silva [VDownloader]">
            <a:hlinkClick r:id="" action="ppaction://media"/>
            <a:extLst>
              <a:ext uri="{FF2B5EF4-FFF2-40B4-BE49-F238E27FC236}">
                <a16:creationId xmlns:a16="http://schemas.microsoft.com/office/drawing/2014/main" id="{F30EC6CD-6ABE-48A2-84F5-2F99024177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771" y="348343"/>
            <a:ext cx="8505372" cy="5828620"/>
          </a:xfrm>
        </p:spPr>
      </p:pic>
    </p:spTree>
    <p:extLst>
      <p:ext uri="{BB962C8B-B14F-4D97-AF65-F5344CB8AC3E}">
        <p14:creationId xmlns:p14="http://schemas.microsoft.com/office/powerpoint/2010/main" val="39583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995290" y="2279904"/>
            <a:ext cx="7322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>
                    <a:lumMod val="50000"/>
                  </a:schemeClr>
                </a:solidFill>
              </a:rPr>
              <a:t>1. O Sonho de Deus na criação</a:t>
            </a: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E3999D4-48D4-4E15-AB2E-3C01BEA45AA3}"/>
              </a:ext>
            </a:extLst>
          </p:cNvPr>
          <p:cNvSpPr txBox="1"/>
          <p:nvPr/>
        </p:nvSpPr>
        <p:spPr>
          <a:xfrm>
            <a:off x="379829" y="3146936"/>
            <a:ext cx="85531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Amasis MT Pro Black" panose="02040A04050005020304" pitchFamily="18" charset="0"/>
                <a:ea typeface="Calibri" panose="020F0502020204030204" pitchFamily="34" charset="0"/>
              </a:rPr>
              <a:t>Em tempos caóticos de desestruturação social e natural, ansiamos por um mundo possível onde todos caibam - </a:t>
            </a:r>
            <a:r>
              <a:rPr lang="pt-BR" sz="20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sonho, sonhado pelas mães e pais na fé, que só pode acontecer em um nível comunitário, planetário e até universal. Um novo céu e uma nova terra. A nova Jerusalém.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Amasis MT Pro Black" panose="02040A04050005020304" pitchFamily="18" charset="0"/>
                <a:ea typeface="Calibri" panose="020F0502020204030204" pitchFamily="34" charset="0"/>
              </a:rPr>
              <a:t>Como podemos saber se todos esses fatos [sobre as mudanças climáticas] e ainda podemos ter esperança? Ainda poderemos ser salvos das catástrofes climáticas preconizadas pela ciência e pelos ecologistas?</a:t>
            </a:r>
            <a:endParaRPr lang="pt-BR" sz="28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192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7" y="221285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FA65A7-7CB6-459A-8DD2-6C528D85F6E6}"/>
              </a:ext>
            </a:extLst>
          </p:cNvPr>
          <p:cNvSpPr txBox="1"/>
          <p:nvPr/>
        </p:nvSpPr>
        <p:spPr>
          <a:xfrm>
            <a:off x="1083212" y="2878555"/>
            <a:ext cx="7322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E3999D4-48D4-4E15-AB2E-3C01BEA45AA3}"/>
              </a:ext>
            </a:extLst>
          </p:cNvPr>
          <p:cNvSpPr txBox="1"/>
          <p:nvPr/>
        </p:nvSpPr>
        <p:spPr>
          <a:xfrm>
            <a:off x="488852" y="2969267"/>
            <a:ext cx="85109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400" dirty="0">
                <a:latin typeface="Arial Black" panose="020B0A04020102020204" pitchFamily="34" charset="0"/>
                <a:ea typeface="Calibri" panose="020F0502020204030204" pitchFamily="34" charset="0"/>
              </a:rPr>
              <a:t>U</a:t>
            </a:r>
            <a:r>
              <a:rPr lang="pt-BR" sz="24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ma nova história está esperando para acontecer - algo que ainda não vimos, sentimos ou experimentamos;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4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Deus da vida, está nos chamando - como cidadãos e cidadãs planetários, irmãos e irmãs - para trabalhar com Ele para defender essa nova história. Sonhar o sonho de Deus para toda a humanidade.</a:t>
            </a:r>
          </a:p>
        </p:txBody>
      </p:sp>
    </p:spTree>
    <p:extLst>
      <p:ext uri="{BB962C8B-B14F-4D97-AF65-F5344CB8AC3E}">
        <p14:creationId xmlns:p14="http://schemas.microsoft.com/office/powerpoint/2010/main" val="413728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7" y="2212857"/>
            <a:ext cx="7825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Cultural? Ou pesadelo cultural?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E3999D4-48D4-4E15-AB2E-3C01BEA45AA3}"/>
              </a:ext>
            </a:extLst>
          </p:cNvPr>
          <p:cNvSpPr txBox="1"/>
          <p:nvPr/>
        </p:nvSpPr>
        <p:spPr>
          <a:xfrm>
            <a:off x="720969" y="3671661"/>
            <a:ext cx="7702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400" b="0" i="0" dirty="0">
              <a:solidFill>
                <a:srgbClr val="404040"/>
              </a:solidFill>
              <a:effectLst/>
              <a:latin typeface="Merriweather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467D067-6702-4F2D-88C9-7D64E0D5DFCA}"/>
              </a:ext>
            </a:extLst>
          </p:cNvPr>
          <p:cNvSpPr txBox="1"/>
          <p:nvPr/>
        </p:nvSpPr>
        <p:spPr>
          <a:xfrm>
            <a:off x="597877" y="3300824"/>
            <a:ext cx="8243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4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Vivemos em uma sociedade espiritualmente e fi</a:t>
            </a:r>
            <a:r>
              <a:rPr lang="pt-BR" sz="2400" dirty="0">
                <a:latin typeface="Bahnschrift SemiBold" panose="020B0502040204020203" pitchFamily="34" charset="0"/>
                <a:ea typeface="Calibri" panose="020F0502020204030204" pitchFamily="34" charset="0"/>
              </a:rPr>
              <a:t>sicamente</a:t>
            </a:r>
            <a:r>
              <a:rPr lang="pt-BR" sz="24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 enferma, dependentes e viciados ao trabalho, a produção, ao consumo, a pressa, a ansiedade e ao celular;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4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</a:rPr>
              <a:t>Estamos em um transe doentio que nos impede de perceber essa nova história, ela permanece invisível</a:t>
            </a:r>
            <a:r>
              <a:rPr lang="pt-BR" sz="2400" dirty="0">
                <a:latin typeface="Bahnschrift SemiBold" panose="020B0502040204020203" pitchFamily="34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400" dirty="0"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Precisamos sonhar, um sonho bom para começar a viver uma nova história, mudando a perspectiva humana [de destruição] e restaurando a viabilidade da criação. </a:t>
            </a:r>
          </a:p>
        </p:txBody>
      </p:sp>
    </p:spTree>
    <p:extLst>
      <p:ext uri="{BB962C8B-B14F-4D97-AF65-F5344CB8AC3E}">
        <p14:creationId xmlns:p14="http://schemas.microsoft.com/office/powerpoint/2010/main" val="88965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U QUERO VER (Zé Vicente) VDownloader">
            <a:hlinkClick r:id="" action="ppaction://media"/>
            <a:extLst>
              <a:ext uri="{FF2B5EF4-FFF2-40B4-BE49-F238E27FC236}">
                <a16:creationId xmlns:a16="http://schemas.microsoft.com/office/drawing/2014/main" id="{84688322-2CF2-49DA-B99C-EEA9AC3B43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6" y="537029"/>
            <a:ext cx="8287657" cy="5639934"/>
          </a:xfrm>
        </p:spPr>
      </p:pic>
    </p:spTree>
    <p:extLst>
      <p:ext uri="{BB962C8B-B14F-4D97-AF65-F5344CB8AC3E}">
        <p14:creationId xmlns:p14="http://schemas.microsoft.com/office/powerpoint/2010/main" val="18153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3903784" y="974901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pt-BR" sz="3200" b="1" dirty="0">
                <a:solidFill>
                  <a:srgbClr val="C00000"/>
                </a:solidFill>
              </a:rPr>
              <a:t>Sonho Cultural</a:t>
            </a:r>
          </a:p>
          <a:p>
            <a:pPr algn="ctr"/>
            <a:r>
              <a:rPr lang="pt-BR" sz="3200" b="1" dirty="0">
                <a:solidFill>
                  <a:srgbClr val="C00000"/>
                </a:solidFill>
              </a:rPr>
              <a:t>O sonho de Deus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3370C2-7777-4FAE-BF1F-2A74F4C9267D}"/>
              </a:ext>
            </a:extLst>
          </p:cNvPr>
          <p:cNvSpPr txBox="1"/>
          <p:nvPr/>
        </p:nvSpPr>
        <p:spPr>
          <a:xfrm>
            <a:off x="253218" y="2122383"/>
            <a:ext cx="86375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pt-BR" sz="1800" dirty="0">
                <a:effectLst/>
                <a:latin typeface="Amasis MT Pro Black" panose="02040A04050005020304" pitchFamily="18" charset="0"/>
                <a:ea typeface="Calibri" panose="020F0502020204030204" pitchFamily="34" charset="0"/>
              </a:rPr>
              <a:t>Tornamo-nos parceiros de Deus quando somos capazes de escutar nossa ancestralidade, revisitar seus sonhos, atualizá-los de modo alternativo no presente, nos preparando para o salto evolutivo no futuro – uma nova humanidade planetária.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1800" dirty="0">
                <a:effectLst/>
                <a:latin typeface="Amasis MT Pro Black" panose="02040A04050005020304" pitchFamily="18" charset="0"/>
                <a:ea typeface="Calibri" panose="020F0502020204030204" pitchFamily="34" charset="0"/>
              </a:rPr>
              <a:t>A dinâmica onírica – capacidade de sonhar - </a:t>
            </a:r>
            <a:r>
              <a:rPr lang="pt-BR" sz="18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nos levará a valorização da resiliência dos povos indígenas em lugar de simplesmente desenvolvimento e progresso antropoceno. Uma vida de simplicidade no lugar de consumo. A sabedoria no lugar de progresso. O equilíbrio no lugar das patologias e dependências capitalistas e tecnocráticas.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18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simplicidade e o complexo em lugar do excessivo, da imediatez e da liquidez. A construção de uma visão de mundo possível em lugar de conveniências, privilégios e meritocracias.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18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responsabilidade em vez de desconsideração com o agora e com as futuras gerações. Amor revolucionário, da não-violência ativa de Gandhi, Luther King, Chico Mendes e Dorothy, em vez do medo egocêntrico e indiferente aos pobres da terra.</a:t>
            </a:r>
          </a:p>
        </p:txBody>
      </p:sp>
    </p:spTree>
    <p:extLst>
      <p:ext uri="{BB962C8B-B14F-4D97-AF65-F5344CB8AC3E}">
        <p14:creationId xmlns:p14="http://schemas.microsoft.com/office/powerpoint/2010/main" val="112486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BF94F5-6E46-49A7-B8CB-FF36EC291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799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897B91-645A-4805-BDC6-C6150067AC5E}"/>
              </a:ext>
            </a:extLst>
          </p:cNvPr>
          <p:cNvSpPr txBox="1"/>
          <p:nvPr/>
        </p:nvSpPr>
        <p:spPr>
          <a:xfrm>
            <a:off x="597876" y="2212857"/>
            <a:ext cx="5605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1. Sonho Cultural – Deus sonha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0B9F326-3372-4841-BD36-BBC22A737A03}"/>
              </a:ext>
            </a:extLst>
          </p:cNvPr>
          <p:cNvSpPr txBox="1"/>
          <p:nvPr/>
        </p:nvSpPr>
        <p:spPr>
          <a:xfrm>
            <a:off x="566224" y="2967335"/>
            <a:ext cx="8310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 Deus olhou para sua criação colocada em nossas mãos humanas e viu que ainda não aprendemos a cuidar de nossa Casa Comum, podemos transformá-la em um grande inferno para todos.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7A4B37C-71B6-48A5-A505-9F9FFBBC0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544962"/>
              </p:ext>
            </p:extLst>
          </p:nvPr>
        </p:nvGraphicFramePr>
        <p:xfrm>
          <a:off x="337625" y="4060369"/>
          <a:ext cx="8806375" cy="264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5645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763</TotalTime>
  <Words>2038</Words>
  <Application>Microsoft Office PowerPoint</Application>
  <PresentationFormat>Apresentação na tela (4:3)</PresentationFormat>
  <Paragraphs>82</Paragraphs>
  <Slides>22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5" baseType="lpstr">
      <vt:lpstr>Amasis MT Pro Black</vt:lpstr>
      <vt:lpstr>Arial</vt:lpstr>
      <vt:lpstr>Arial Black</vt:lpstr>
      <vt:lpstr>Arial MT</vt:lpstr>
      <vt:lpstr>Bahnschrift SemiBold</vt:lpstr>
      <vt:lpstr>Calibri</vt:lpstr>
      <vt:lpstr>Calibri Light</vt:lpstr>
      <vt:lpstr>Eras Bold ITC</vt:lpstr>
      <vt:lpstr>Franklin Gothic Heavy</vt:lpstr>
      <vt:lpstr>Merriweather</vt:lpstr>
      <vt:lpstr>Times New Roman</vt:lpstr>
      <vt:lpstr>Wingdings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MÁRCIA MARIA OLIVEIRA</dc:creator>
  <cp:lastModifiedBy>Ricardo Gonçalves</cp:lastModifiedBy>
  <cp:revision>28</cp:revision>
  <dcterms:created xsi:type="dcterms:W3CDTF">2021-06-04T22:45:43Z</dcterms:created>
  <dcterms:modified xsi:type="dcterms:W3CDTF">2021-06-19T04:39:22Z</dcterms:modified>
</cp:coreProperties>
</file>