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6"/>
  </p:notesMasterIdLst>
  <p:sldIdLst>
    <p:sldId id="257" r:id="rId2"/>
    <p:sldId id="277" r:id="rId3"/>
    <p:sldId id="261" r:id="rId4"/>
    <p:sldId id="276" r:id="rId5"/>
    <p:sldId id="267" r:id="rId6"/>
    <p:sldId id="278" r:id="rId7"/>
    <p:sldId id="274" r:id="rId8"/>
    <p:sldId id="279" r:id="rId9"/>
    <p:sldId id="282" r:id="rId10"/>
    <p:sldId id="268" r:id="rId11"/>
    <p:sldId id="281" r:id="rId12"/>
    <p:sldId id="275" r:id="rId13"/>
    <p:sldId id="269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6" d="100"/>
          <a:sy n="76" d="100"/>
        </p:scale>
        <p:origin x="-1206" y="60"/>
      </p:cViewPr>
      <p:guideLst>
        <p:guide orient="horz" pos="783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A740F-4472-4B48-B75D-4BB5129D94D4}" type="datetimeFigureOut">
              <a:rPr lang="pt-BR" smtClean="0"/>
              <a:t>02/07/2021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BB3E7-8D8A-42BC-8A09-473631B7B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undo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caravana_vasad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308" y="145433"/>
            <a:ext cx="3752088" cy="4419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7501" y="2936640"/>
            <a:ext cx="8497888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Texto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987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9" name="Picture 8" descr="caravana_vasado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069" y="145433"/>
              <a:ext cx="3752088" cy="441960"/>
            </a:xfrm>
            <a:prstGeom prst="rect">
              <a:avLst/>
            </a:prstGeom>
          </p:spPr>
        </p:pic>
      </p:grp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9431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TEXTO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7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undo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caravana_vasad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308" y="145433"/>
            <a:ext cx="3752088" cy="4419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7501" y="2936640"/>
            <a:ext cx="8497888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Texto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3882964"/>
            <a:ext cx="8936130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400" b="1" dirty="0" smtClean="0">
                <a:solidFill>
                  <a:srgbClr val="008000"/>
                </a:solidFill>
              </a:rPr>
              <a:t>Novos Caminhos Para a Igreja </a:t>
            </a:r>
            <a:r>
              <a:rPr lang="pt-BR" sz="2400" dirty="0" smtClean="0">
                <a:solidFill>
                  <a:srgbClr val="008000"/>
                </a:solidFill>
              </a:rPr>
              <a:t>– </a:t>
            </a:r>
            <a:r>
              <a:rPr lang="pt-BR" sz="2400" dirty="0" smtClean="0">
                <a:solidFill>
                  <a:srgbClr val="164415"/>
                </a:solidFill>
              </a:rPr>
              <a:t>Um Projeto à luz</a:t>
            </a:r>
          </a:p>
          <a:p>
            <a:pPr algn="ctr">
              <a:lnSpc>
                <a:spcPct val="120000"/>
              </a:lnSpc>
            </a:pPr>
            <a:r>
              <a:rPr lang="pt-BR" sz="2400" dirty="0" smtClean="0">
                <a:solidFill>
                  <a:srgbClr val="164415"/>
                </a:solidFill>
              </a:rPr>
              <a:t>do Documento Final do Sínodo Para a Amazônia </a:t>
            </a:r>
            <a:endParaRPr lang="en-US" sz="2400" dirty="0">
              <a:solidFill>
                <a:srgbClr val="16441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086049"/>
            <a:ext cx="9144000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400" b="1" dirty="0" smtClean="0">
                <a:solidFill>
                  <a:schemeClr val="bg1">
                    <a:lumMod val="50000"/>
                  </a:schemeClr>
                </a:solidFill>
              </a:rPr>
              <a:t>Conversão Integral </a:t>
            </a:r>
          </a:p>
          <a:p>
            <a:pPr algn="ctr">
              <a:lnSpc>
                <a:spcPct val="120000"/>
              </a:lnSpc>
            </a:pPr>
            <a:r>
              <a:rPr lang="pt-BR" sz="2400" b="1" dirty="0" smtClean="0">
                <a:solidFill>
                  <a:schemeClr val="bg1">
                    <a:lumMod val="50000"/>
                  </a:schemeClr>
                </a:solidFill>
              </a:rPr>
              <a:t>e Conversão Pastoral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" y="6249898"/>
            <a:ext cx="914400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Assessoria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Márcia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Oliveira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83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798" y="378670"/>
            <a:ext cx="5621628" cy="66217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" y="3882964"/>
            <a:ext cx="8936130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400" b="1" dirty="0" smtClean="0">
                <a:solidFill>
                  <a:srgbClr val="008000"/>
                </a:solidFill>
              </a:rPr>
              <a:t>Novos Caminhos Para a Igreja </a:t>
            </a:r>
            <a:r>
              <a:rPr lang="pt-BR" sz="2400" dirty="0" smtClean="0">
                <a:solidFill>
                  <a:srgbClr val="008000"/>
                </a:solidFill>
              </a:rPr>
              <a:t>– </a:t>
            </a:r>
            <a:r>
              <a:rPr lang="pt-BR" sz="2400" dirty="0" smtClean="0">
                <a:solidFill>
                  <a:srgbClr val="164415"/>
                </a:solidFill>
              </a:rPr>
              <a:t>Um Projeto à luz</a:t>
            </a:r>
          </a:p>
          <a:p>
            <a:pPr algn="ctr">
              <a:lnSpc>
                <a:spcPct val="120000"/>
              </a:lnSpc>
            </a:pPr>
            <a:r>
              <a:rPr lang="pt-BR" sz="2400" dirty="0" smtClean="0">
                <a:solidFill>
                  <a:srgbClr val="164415"/>
                </a:solidFill>
              </a:rPr>
              <a:t>do Documento Final do Sínodo Para a Amazônia </a:t>
            </a:r>
            <a:endParaRPr lang="en-US" sz="2400" dirty="0">
              <a:solidFill>
                <a:srgbClr val="164415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086049"/>
            <a:ext cx="9144000" cy="1392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400" b="1" dirty="0" smtClean="0"/>
              <a:t>Conversão </a:t>
            </a:r>
            <a:r>
              <a:rPr lang="pt-BR" sz="2400" b="1" dirty="0" smtClean="0"/>
              <a:t>Ecológica</a:t>
            </a:r>
          </a:p>
          <a:p>
            <a:pPr algn="ctr">
              <a:lnSpc>
                <a:spcPct val="120000"/>
              </a:lnSpc>
            </a:pPr>
            <a:r>
              <a:rPr lang="pt-BR" sz="2400" b="1" dirty="0" smtClean="0"/>
              <a:t>Aula 2</a:t>
            </a:r>
          </a:p>
          <a:p>
            <a:pPr algn="ctr">
              <a:lnSpc>
                <a:spcPct val="120000"/>
              </a:lnSpc>
            </a:pP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" y="576138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b="1" dirty="0" err="1" smtClean="0">
                <a:solidFill>
                  <a:srgbClr val="FF0000"/>
                </a:solidFill>
              </a:rPr>
              <a:t>Assessoria</a:t>
            </a:r>
            <a:r>
              <a:rPr lang="en-US" sz="2000" b="1" dirty="0" smtClean="0">
                <a:solidFill>
                  <a:srgbClr val="FF0000"/>
                </a:solidFill>
              </a:rPr>
              <a:t>: Ima Vieira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358806"/>
            <a:ext cx="8229600" cy="1143000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spcAft>
                <a:spcPts val="600"/>
              </a:spcAft>
            </a:pPr>
            <a:r>
              <a:rPr lang="pt-BR" sz="3200" dirty="0" smtClean="0">
                <a:solidFill>
                  <a:prstClr val="black"/>
                </a:solidFill>
                <a:ea typeface="+mn-ea"/>
                <a:cs typeface="+mn-cs"/>
              </a:rPr>
              <a:t>   Estilo </a:t>
            </a: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de vida baseado na sabedoria dos povos originários andinos.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Cultiva sintonia e respeito pela Terra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Favorece relações humanas amáveis e de colaboração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 smtClean="0">
                <a:solidFill>
                  <a:prstClr val="black"/>
                </a:solidFill>
                <a:ea typeface="+mn-ea"/>
                <a:cs typeface="+mn-cs"/>
              </a:rPr>
              <a:t>Adota </a:t>
            </a: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um estilo de vida e de consumo baseado na simplicidade.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Desenvolve a consciência cidadã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050195" y="837910"/>
            <a:ext cx="33233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>
                <a:solidFill>
                  <a:prstClr val="black"/>
                </a:solidFill>
                <a:ea typeface="+mj-ea"/>
                <a:cs typeface="+mj-cs"/>
              </a:rPr>
              <a:t>BEM VIVER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0892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888" y="2522890"/>
            <a:ext cx="8229600" cy="1143000"/>
          </a:xfrm>
        </p:spPr>
        <p:txBody>
          <a:bodyPr/>
          <a:lstStyle/>
          <a:p>
            <a:pPr algn="just"/>
            <a:r>
              <a:rPr lang="pt-BR" sz="2800" dirty="0" smtClean="0">
                <a:solidFill>
                  <a:schemeClr val="tx1"/>
                </a:solidFill>
                <a:ea typeface="Calibri"/>
                <a:cs typeface="Calibri"/>
              </a:rPr>
              <a:t>Uma </a:t>
            </a:r>
            <a:r>
              <a:rPr lang="pt-BR" sz="2800" b="1" dirty="0">
                <a:solidFill>
                  <a:schemeClr val="tx1"/>
                </a:solidFill>
                <a:ea typeface="Calibri"/>
                <a:cs typeface="Calibri"/>
              </a:rPr>
              <a:t>economia da solidariedade</a:t>
            </a:r>
            <a:r>
              <a:rPr lang="pt-BR" sz="2800" dirty="0">
                <a:solidFill>
                  <a:schemeClr val="tx1"/>
                </a:solidFill>
                <a:ea typeface="Calibri"/>
                <a:cs typeface="Calibri"/>
              </a:rPr>
              <a:t>, proposta pelos movimentos sociais e populares, que tem em sua radical prioridade a vida de todos, em contraposição à apropriação dos bens comuns por parte de alguns. </a:t>
            </a:r>
            <a:r>
              <a:rPr lang="pt-BR" sz="2800" dirty="0" smtClean="0">
                <a:solidFill>
                  <a:schemeClr val="tx1"/>
                </a:solidFill>
                <a:ea typeface="Calibri"/>
                <a:cs typeface="Calibri"/>
              </a:rPr>
              <a:t/>
            </a:r>
            <a:br>
              <a:rPr lang="pt-BR" sz="2800" dirty="0" smtClean="0">
                <a:solidFill>
                  <a:schemeClr val="tx1"/>
                </a:solidFill>
                <a:ea typeface="Calibri"/>
                <a:cs typeface="Calibri"/>
              </a:rPr>
            </a:br>
            <a:r>
              <a:rPr lang="pt-BR" sz="2800" dirty="0">
                <a:solidFill>
                  <a:schemeClr val="tx1"/>
                </a:solidFill>
                <a:ea typeface="Calibri"/>
                <a:cs typeface="Calibri"/>
              </a:rPr>
              <a:t/>
            </a:r>
            <a:br>
              <a:rPr lang="pt-BR" sz="2800" dirty="0">
                <a:solidFill>
                  <a:schemeClr val="tx1"/>
                </a:solidFill>
                <a:ea typeface="Calibri"/>
                <a:cs typeface="Calibri"/>
              </a:rPr>
            </a:br>
            <a:r>
              <a:rPr lang="pt-BR" sz="2800" dirty="0" smtClean="0">
                <a:solidFill>
                  <a:schemeClr val="tx1"/>
                </a:solidFill>
                <a:ea typeface="Calibri"/>
                <a:cs typeface="Calibri"/>
              </a:rPr>
              <a:t>Para </a:t>
            </a:r>
            <a:r>
              <a:rPr lang="pt-BR" sz="2800" dirty="0">
                <a:solidFill>
                  <a:schemeClr val="tx1"/>
                </a:solidFill>
                <a:ea typeface="Calibri"/>
                <a:cs typeface="Calibri"/>
              </a:rPr>
              <a:t>isso, é necessário combater as causas estruturais da pobreza, da desigualdade, da falta de trabalho, de terra e de moradia, enfrentando os destruidores efeitos do império do </a:t>
            </a:r>
            <a:r>
              <a:rPr lang="pt-BR" sz="2800" dirty="0" smtClean="0">
                <a:solidFill>
                  <a:schemeClr val="tx1"/>
                </a:solidFill>
                <a:ea typeface="Calibri"/>
                <a:cs typeface="Calibri"/>
              </a:rPr>
              <a:t>dinheiro.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291510" y="801852"/>
            <a:ext cx="54848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ea typeface="Calibri"/>
                <a:cs typeface="Calibri"/>
              </a:rPr>
              <a:t>ECONOMIA DE FRANCISCO E CLARA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433127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31063"/>
            <a:ext cx="8229600" cy="1143000"/>
          </a:xfrm>
        </p:spPr>
        <p:txBody>
          <a:bodyPr/>
          <a:lstStyle/>
          <a:p>
            <a:pPr marL="180975" lvl="0" indent="-171450" defTabSz="685800">
              <a:spcBef>
                <a:spcPts val="75"/>
              </a:spcBef>
              <a:tabLst>
                <a:tab pos="180975" algn="l"/>
              </a:tabLst>
            </a:pPr>
            <a:r>
              <a:rPr lang="pt-BR" sz="2400" i="1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Estar </a:t>
            </a:r>
            <a:r>
              <a:rPr lang="pt-BR" sz="2400" i="1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no </a:t>
            </a:r>
            <a:r>
              <a:rPr lang="pt-BR" sz="2400" i="1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sínodo significa encorajar-se </a:t>
            </a:r>
            <a:r>
              <a:rPr lang="pt-BR" sz="2400" i="1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a </a:t>
            </a:r>
            <a:r>
              <a:rPr lang="pt-BR" sz="2400" i="1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entrar num</a:t>
            </a:r>
            <a:r>
              <a:rPr lang="pt-BR" sz="2400" i="1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 </a:t>
            </a:r>
            <a:r>
              <a:rPr lang="pt-BR" sz="2400" i="1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processo”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/>
            </a:r>
            <a:b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</a:br>
            <a:r>
              <a:rPr lang="pt-BR" sz="2400" b="1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Encorajar-se</a:t>
            </a:r>
            <a:r>
              <a:rPr lang="pt-BR" sz="2400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: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é </a:t>
            </a:r>
            <a:r>
              <a:rPr lang="pt-BR" sz="2400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uma decisão, uma conversão</a:t>
            </a:r>
            <a:r>
              <a:rPr lang="pt-BR" sz="2400" spc="-23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sinodal</a:t>
            </a:r>
            <a:b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</a:b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imes New Roman"/>
              </a:rPr>
              <a:t/>
            </a:r>
            <a:b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imes New Roman"/>
              </a:rPr>
            </a:br>
            <a:r>
              <a:rPr lang="pt-BR" sz="2400" b="1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Entrar</a:t>
            </a:r>
            <a:r>
              <a:rPr lang="pt-BR" sz="2400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: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é </a:t>
            </a:r>
            <a:r>
              <a:rPr lang="pt-BR" sz="2400" spc="-3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participar,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é </a:t>
            </a:r>
            <a:r>
              <a:rPr lang="pt-BR" sz="2400" spc="-45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sonhar,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é </a:t>
            </a:r>
            <a:r>
              <a:rPr lang="pt-BR" sz="2400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acolher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o </a:t>
            </a:r>
            <a:r>
              <a:rPr lang="pt-BR" sz="2400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que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for </a:t>
            </a:r>
            <a:r>
              <a:rPr lang="pt-BR" sz="2400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definido  (mesmo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se </a:t>
            </a:r>
            <a:r>
              <a:rPr lang="pt-BR" sz="2400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não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foi a </a:t>
            </a:r>
            <a:r>
              <a:rPr lang="pt-BR" sz="2400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minha</a:t>
            </a:r>
            <a:r>
              <a:rPr lang="pt-BR" sz="2400" spc="-15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 </a:t>
            </a:r>
            <a:r>
              <a:rPr lang="pt-BR" sz="2400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opinião)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/>
            </a:r>
            <a:b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</a:b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imes New Roman"/>
              </a:rPr>
              <a:t/>
            </a:r>
            <a:b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imes New Roman"/>
              </a:rPr>
            </a:br>
            <a:r>
              <a:rPr lang="pt-BR" sz="2400" b="1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Processo</a:t>
            </a:r>
            <a:r>
              <a:rPr lang="pt-BR" sz="2400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: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o </a:t>
            </a:r>
            <a:r>
              <a:rPr lang="pt-BR" sz="2400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Sínodo </a:t>
            </a:r>
            <a:r>
              <a:rPr lang="pt-BR" sz="2400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deu início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a </a:t>
            </a:r>
            <a:r>
              <a:rPr lang="pt-BR" sz="2400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um processo, 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a </a:t>
            </a:r>
            <a:r>
              <a:rPr lang="pt-BR" sz="2400" spc="-8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uma  </a:t>
            </a:r>
            <a:r>
              <a:rPr lang="pt-BR" sz="2400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caminhada de atuação nas próximas</a:t>
            </a:r>
            <a:r>
              <a:rPr lang="pt-BR" sz="2400" spc="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 </a:t>
            </a:r>
            <a:r>
              <a:rPr lang="pt-BR" sz="2400" spc="-4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>décadas</a:t>
            </a:r>
            <a: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  <a:t/>
            </a:r>
            <a:br>
              <a:rPr lang="pt-BR" sz="2400" dirty="0">
                <a:solidFill>
                  <a:prstClr val="black"/>
                </a:solidFill>
                <a:latin typeface="+mn-lt"/>
                <a:ea typeface="+mn-ea"/>
                <a:cs typeface="Trebuchet MS"/>
              </a:rPr>
            </a:br>
            <a:endParaRPr lang="pt-BR" sz="2400" dirty="0"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95803" y="691442"/>
            <a:ext cx="4301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Uma experiência local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462073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27534" y="714997"/>
            <a:ext cx="4528159" cy="1143000"/>
          </a:xfrm>
        </p:spPr>
        <p:txBody>
          <a:bodyPr/>
          <a:lstStyle/>
          <a:p>
            <a:r>
              <a:rPr lang="pt-BR" sz="4400" b="1" dirty="0">
                <a:solidFill>
                  <a:prstClr val="black"/>
                </a:solidFill>
              </a:rPr>
              <a:t>PARA DISCERNIR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867427" y="1980260"/>
            <a:ext cx="6720214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pt-BR" sz="3200" dirty="0">
                <a:solidFill>
                  <a:prstClr val="black"/>
                </a:solidFill>
              </a:rPr>
              <a:t>QUAIS OS PRINCIPAIS PROBLEMAS </a:t>
            </a:r>
            <a:r>
              <a:rPr lang="pt-BR" sz="3200" dirty="0" smtClean="0">
                <a:solidFill>
                  <a:prstClr val="black"/>
                </a:solidFill>
              </a:rPr>
              <a:t>SOCIOAMBIENTAIS DE </a:t>
            </a:r>
            <a:r>
              <a:rPr lang="pt-BR" sz="3200" dirty="0">
                <a:solidFill>
                  <a:prstClr val="black"/>
                </a:solidFill>
              </a:rPr>
              <a:t>SUA RUA, BAIRRO, CIDADE?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pt-BR" sz="3200" dirty="0">
                <a:solidFill>
                  <a:prstClr val="black"/>
                </a:solidFill>
              </a:rPr>
              <a:t>O QUE VOCÊ PODE FAZER PARA MELHORAR?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pt-BR" sz="3200" dirty="0" smtClean="0">
                <a:solidFill>
                  <a:prstClr val="black"/>
                </a:solidFill>
              </a:rPr>
              <a:t>COMO A PARÓQUIA/PRELAZIA/DIOCESE </a:t>
            </a:r>
            <a:r>
              <a:rPr lang="pt-BR" sz="3200" dirty="0">
                <a:solidFill>
                  <a:prstClr val="black"/>
                </a:solidFill>
              </a:rPr>
              <a:t>PODE </a:t>
            </a:r>
            <a:r>
              <a:rPr lang="pt-BR" sz="3200" dirty="0" smtClean="0">
                <a:solidFill>
                  <a:prstClr val="black"/>
                </a:solidFill>
              </a:rPr>
              <a:t>ATUAR?</a:t>
            </a:r>
            <a:endParaRPr lang="pt-BR" sz="32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pt-BR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25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30647"/>
            <a:ext cx="8229600" cy="1143000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pt-BR" sz="2700" dirty="0" smtClean="0">
                <a:solidFill>
                  <a:prstClr val="black"/>
                </a:solidFill>
                <a:ea typeface="+mn-ea"/>
                <a:cs typeface="+mn-cs"/>
              </a:rPr>
              <a:t>- Despertar </a:t>
            </a:r>
            <a: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  <a:t>maior consciência ecológica e ações práticas diante dos desafios socioambientais DO LOCAL</a:t>
            </a:r>
            <a:b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700" dirty="0" smtClean="0">
                <a:solidFill>
                  <a:prstClr val="black"/>
                </a:solidFill>
                <a:ea typeface="+mn-ea"/>
                <a:cs typeface="+mn-cs"/>
              </a:rPr>
              <a:t>- Diagnóstico </a:t>
            </a:r>
            <a: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  <a:t>do LOCAL</a:t>
            </a:r>
            <a:b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700" dirty="0" smtClean="0">
                <a:solidFill>
                  <a:prstClr val="black"/>
                </a:solidFill>
                <a:ea typeface="+mn-ea"/>
                <a:cs typeface="+mn-cs"/>
              </a:rPr>
              <a:t>- Área </a:t>
            </a:r>
            <a: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  <a:t>de atuação da Paróquia/Prelazia/Diocese</a:t>
            </a:r>
            <a:b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700" dirty="0" smtClean="0">
                <a:solidFill>
                  <a:prstClr val="black"/>
                </a:solidFill>
                <a:ea typeface="+mn-ea"/>
                <a:cs typeface="+mn-cs"/>
              </a:rPr>
              <a:t>- Montar </a:t>
            </a:r>
            <a: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  <a:t>Grupo PARA O CUIDADO DA CASA COMUM – ITINERÁRIO FORMATIVO PARA OS CUIDADORES DA </a:t>
            </a:r>
            <a:r>
              <a:rPr lang="pt-BR" sz="2700">
                <a:solidFill>
                  <a:prstClr val="black"/>
                </a:solidFill>
                <a:ea typeface="+mn-ea"/>
                <a:cs typeface="+mn-cs"/>
              </a:rPr>
              <a:t>CASA </a:t>
            </a:r>
            <a:r>
              <a:rPr lang="pt-BR" sz="2700" smtClean="0">
                <a:solidFill>
                  <a:prstClr val="black"/>
                </a:solidFill>
                <a:ea typeface="+mn-ea"/>
                <a:cs typeface="+mn-cs"/>
              </a:rPr>
              <a:t>COMUM</a:t>
            </a:r>
            <a:br>
              <a:rPr lang="pt-BR" sz="270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700" smtClean="0">
                <a:solidFill>
                  <a:prstClr val="black"/>
                </a:solidFill>
                <a:ea typeface="+mn-ea"/>
                <a:cs typeface="+mn-cs"/>
              </a:rPr>
              <a:t>- CAMPANHAS, MUTIRÃO, MOVIMENTOS, RODAS DE CONVERSA</a:t>
            </a:r>
            <a: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431355" y="701913"/>
            <a:ext cx="27363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prstClr val="black"/>
                </a:solidFill>
                <a:ea typeface="+mj-ea"/>
                <a:cs typeface="+mj-cs"/>
              </a:rPr>
              <a:t>PARA AGIR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566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2042" y="1901838"/>
            <a:ext cx="8229600" cy="1143000"/>
          </a:xfrm>
        </p:spPr>
        <p:txBody>
          <a:bodyPr/>
          <a:lstStyle/>
          <a:p>
            <a:pPr marL="247650" marR="645795">
              <a:lnSpc>
                <a:spcPct val="98000"/>
              </a:lnSpc>
              <a:spcAft>
                <a:spcPts val="0"/>
              </a:spcAft>
            </a:pP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O</a:t>
            </a:r>
            <a:r>
              <a:rPr lang="pt-PT" sz="3200" spc="-4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Sínodo</a:t>
            </a:r>
            <a:r>
              <a:rPr lang="pt-PT" sz="3200" spc="-4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Amazônico</a:t>
            </a:r>
            <a:r>
              <a:rPr lang="pt-PT" sz="3200" spc="-3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indica</a:t>
            </a:r>
            <a:r>
              <a:rPr lang="pt-PT" sz="3200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um</a:t>
            </a:r>
            <a:r>
              <a:rPr lang="pt-PT" sz="3200" spc="-3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caminho</a:t>
            </a:r>
            <a:r>
              <a:rPr lang="pt-PT" sz="3200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de</a:t>
            </a:r>
            <a:r>
              <a:rPr lang="pt-PT" sz="3200" spc="-3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conversão</a:t>
            </a:r>
            <a:r>
              <a:rPr lang="pt-PT" sz="3200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para</a:t>
            </a:r>
            <a:r>
              <a:rPr lang="pt-PT" sz="3200" spc="-3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uma</a:t>
            </a:r>
            <a:r>
              <a:rPr lang="pt-PT" sz="3200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“ecologia</a:t>
            </a:r>
            <a:r>
              <a:rPr lang="pt-PT" sz="3200" spc="-3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integral”</a:t>
            </a:r>
            <a:r>
              <a:rPr lang="pt-PT" sz="3200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autêntica,</a:t>
            </a:r>
            <a:r>
              <a:rPr lang="pt-PT" sz="3200" spc="-21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com</a:t>
            </a:r>
            <a:r>
              <a:rPr lang="pt-PT" sz="3200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base</a:t>
            </a:r>
            <a:r>
              <a:rPr lang="pt-PT" sz="3200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em</a:t>
            </a:r>
            <a:r>
              <a:rPr lang="pt-PT" sz="3200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quatro</a:t>
            </a:r>
            <a:r>
              <a:rPr lang="pt-PT" sz="3200" spc="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3200" dirty="0">
                <a:solidFill>
                  <a:srgbClr val="231F20"/>
                </a:solidFill>
                <a:ea typeface="Calibri"/>
                <a:cs typeface="Calibri"/>
              </a:rPr>
              <a:t>aspectos:</a:t>
            </a:r>
            <a:r>
              <a:rPr lang="pt-PT" sz="3200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BR" sz="3200" dirty="0">
                <a:ea typeface="Calibri"/>
                <a:cs typeface="Times New Roman"/>
              </a:rPr>
              <a:t/>
            </a:r>
            <a:br>
              <a:rPr lang="pt-BR" sz="3200" dirty="0">
                <a:ea typeface="Calibri"/>
                <a:cs typeface="Times New Roman"/>
              </a:rPr>
            </a:br>
            <a:r>
              <a:rPr lang="pt-PT" sz="3200" spc="5" dirty="0">
                <a:solidFill>
                  <a:srgbClr val="231F20"/>
                </a:solidFill>
                <a:ea typeface="Calibri"/>
                <a:cs typeface="Calibri"/>
              </a:rPr>
              <a:t> </a:t>
            </a:r>
            <a:r>
              <a:rPr lang="pt-BR" sz="3200" dirty="0">
                <a:ea typeface="Calibri"/>
                <a:cs typeface="Times New Roman"/>
              </a:rPr>
              <a:t/>
            </a:r>
            <a:br>
              <a:rPr lang="pt-BR" sz="3200" dirty="0">
                <a:ea typeface="Calibri"/>
                <a:cs typeface="Times New Roman"/>
              </a:rPr>
            </a:b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1.</a:t>
            </a:r>
            <a:r>
              <a:rPr lang="pt-PT" sz="2800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cuidar</a:t>
            </a:r>
            <a:r>
              <a:rPr lang="pt-PT" sz="2800" spc="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do</a:t>
            </a:r>
            <a:r>
              <a:rPr lang="pt-PT" sz="2800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bioma</a:t>
            </a:r>
            <a:r>
              <a:rPr lang="pt-PT" sz="2800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e</a:t>
            </a:r>
            <a:r>
              <a:rPr lang="pt-PT" sz="2800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de</a:t>
            </a:r>
            <a:r>
              <a:rPr lang="pt-PT" sz="2800" spc="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 smtClean="0">
                <a:solidFill>
                  <a:srgbClr val="231F20"/>
                </a:solidFill>
                <a:ea typeface="Calibri"/>
                <a:cs typeface="Calibri"/>
              </a:rPr>
              <a:t>sua biodiversidade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; </a:t>
            </a:r>
            <a:r>
              <a:rPr lang="pt-BR" sz="2800" dirty="0">
                <a:ea typeface="Calibri"/>
                <a:cs typeface="Times New Roman"/>
              </a:rPr>
              <a:t/>
            </a:r>
            <a:br>
              <a:rPr lang="pt-BR" sz="2800" dirty="0">
                <a:ea typeface="Calibri"/>
                <a:cs typeface="Times New Roman"/>
              </a:rPr>
            </a:b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2. o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cuidado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com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os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saberes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ancestrais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dos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 smtClean="0">
                <a:solidFill>
                  <a:srgbClr val="231F20"/>
                </a:solidFill>
                <a:ea typeface="Calibri"/>
                <a:cs typeface="Calibri"/>
              </a:rPr>
              <a:t>povos</a:t>
            </a:r>
            <a:r>
              <a:rPr lang="pt-PT" sz="2800" spc="-2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 smtClean="0">
                <a:solidFill>
                  <a:srgbClr val="231F20"/>
                </a:solidFill>
                <a:ea typeface="Calibri"/>
                <a:cs typeface="Calibri"/>
              </a:rPr>
              <a:t>originários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;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BR" sz="2800" dirty="0">
                <a:ea typeface="Calibri"/>
                <a:cs typeface="Times New Roman"/>
              </a:rPr>
              <a:t/>
            </a:r>
            <a:br>
              <a:rPr lang="pt-BR" sz="2800" dirty="0">
                <a:ea typeface="Calibri"/>
                <a:cs typeface="Times New Roman"/>
              </a:rPr>
            </a:b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3.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a</a:t>
            </a:r>
            <a:r>
              <a:rPr lang="pt-PT" sz="2800" spc="-2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transição</a:t>
            </a:r>
            <a:r>
              <a:rPr lang="pt-PT" sz="2800" spc="-21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para uma economia </a:t>
            </a:r>
            <a:r>
              <a:rPr lang="pt-PT" sz="2800" dirty="0" smtClean="0">
                <a:solidFill>
                  <a:srgbClr val="231F20"/>
                </a:solidFill>
                <a:ea typeface="Calibri"/>
                <a:cs typeface="Calibri"/>
              </a:rPr>
              <a:t>sustentável; </a:t>
            </a:r>
            <a:r>
              <a:rPr lang="pt-BR" sz="2800" dirty="0">
                <a:ea typeface="Calibri"/>
                <a:cs typeface="Times New Roman"/>
              </a:rPr>
              <a:t/>
            </a:r>
            <a:br>
              <a:rPr lang="pt-BR" sz="2800" dirty="0">
                <a:ea typeface="Calibri"/>
                <a:cs typeface="Times New Roman"/>
              </a:rPr>
            </a:b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4. os processos de educação ecológica e </a:t>
            </a:r>
            <a:r>
              <a:rPr lang="pt-PT" sz="2800" dirty="0" smtClean="0">
                <a:solidFill>
                  <a:srgbClr val="231F20"/>
                </a:solidFill>
                <a:ea typeface="Calibri"/>
                <a:cs typeface="Calibri"/>
              </a:rPr>
              <a:t>espiritualidade</a:t>
            </a:r>
            <a:r>
              <a:rPr lang="pt-PT" sz="2800" spc="1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no</a:t>
            </a:r>
            <a:r>
              <a:rPr lang="pt-PT" sz="2800" spc="1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contexto</a:t>
            </a:r>
            <a:r>
              <a:rPr lang="pt-PT" sz="2800" spc="1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da</a:t>
            </a:r>
            <a:r>
              <a:rPr lang="pt-PT" sz="2800" spc="1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Amazônia.</a:t>
            </a:r>
            <a:r>
              <a:rPr lang="pt-BR" sz="2800" dirty="0">
                <a:ea typeface="Calibri"/>
                <a:cs typeface="Times New Roman"/>
              </a:rPr>
              <a:t/>
            </a:r>
            <a:br>
              <a:rPr lang="pt-BR" sz="2800" dirty="0">
                <a:ea typeface="Calibri"/>
                <a:cs typeface="Times New Roman"/>
              </a:rPr>
            </a:br>
            <a:r>
              <a:rPr lang="pt-PT" sz="2800" b="1" dirty="0">
                <a:solidFill>
                  <a:srgbClr val="231F20"/>
                </a:solidFill>
                <a:ea typeface="Trebuchet MS"/>
                <a:cs typeface="Trebuchet MS"/>
              </a:rPr>
              <a:t> </a:t>
            </a:r>
            <a:r>
              <a:rPr lang="pt-BR" sz="2800" dirty="0">
                <a:ea typeface="Calibri"/>
                <a:cs typeface="Times New Roman"/>
              </a:rPr>
              <a:t/>
            </a:r>
            <a:br>
              <a:rPr lang="pt-BR" sz="2800" dirty="0">
                <a:ea typeface="Calibri"/>
                <a:cs typeface="Times New Roman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6314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393485"/>
            <a:ext cx="8229600" cy="1143000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spcAft>
                <a:spcPts val="600"/>
              </a:spcAft>
            </a:pPr>
            <a:r>
              <a:rPr lang="pt-BR" sz="4100" dirty="0" smtClean="0">
                <a:solidFill>
                  <a:prstClr val="black"/>
                </a:solidFill>
                <a:ea typeface="+mn-ea"/>
                <a:cs typeface="+mn-cs"/>
              </a:rPr>
              <a:t>   </a:t>
            </a:r>
            <a:r>
              <a:rPr lang="pt-BR" sz="3200" dirty="0" smtClean="0">
                <a:solidFill>
                  <a:prstClr val="black"/>
                </a:solidFill>
                <a:ea typeface="+mn-ea"/>
                <a:cs typeface="+mn-cs"/>
              </a:rPr>
              <a:t>Sintonia </a:t>
            </a: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com a natureza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Cuidado com a nossa Casa Comum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Saber como interagem todos os habitantes do planeta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Nova visão: do antropocentrismo à Vida em toda a extensão.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Estilo de Vida: o Bem Viver</a:t>
            </a:r>
            <a:endParaRPr lang="pt-BR" sz="3200" dirty="0"/>
          </a:p>
        </p:txBody>
      </p:sp>
      <p:sp>
        <p:nvSpPr>
          <p:cNvPr id="3" name="Retângulo 2"/>
          <p:cNvSpPr/>
          <p:nvPr/>
        </p:nvSpPr>
        <p:spPr>
          <a:xfrm>
            <a:off x="3799868" y="726603"/>
            <a:ext cx="48673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/>
              <a:t>Ecologia: vários sentidos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432319" y="6217295"/>
            <a:ext cx="123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Murad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09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1688"/>
            <a:ext cx="8229600" cy="1143000"/>
          </a:xfrm>
        </p:spPr>
        <p:txBody>
          <a:bodyPr/>
          <a:lstStyle/>
          <a:p>
            <a:r>
              <a:rPr lang="pt-PT" sz="2800" dirty="0" smtClean="0">
                <a:solidFill>
                  <a:srgbClr val="231F20"/>
                </a:solidFill>
                <a:ea typeface="Calibri"/>
                <a:cs typeface="Calibri"/>
              </a:rPr>
              <a:t>O conceito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de “ecologia integral”, </a:t>
            </a:r>
            <a:r>
              <a:rPr lang="pt-PT" sz="2800" dirty="0" smtClean="0">
                <a:solidFill>
                  <a:srgbClr val="231F20"/>
                </a:solidFill>
                <a:ea typeface="Calibri"/>
                <a:cs typeface="Calibri"/>
              </a:rPr>
              <a:t>favorece</a:t>
            </a:r>
            <a:r>
              <a:rPr lang="pt-PT" sz="2800" spc="-105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em</a:t>
            </a:r>
            <a:r>
              <a:rPr lang="pt-PT" sz="2800" spc="-10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muito</a:t>
            </a:r>
            <a:r>
              <a:rPr lang="pt-PT" sz="2800" spc="-43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o diálogo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entre teologia e ciência, a partir da revalorização de uma teologia</a:t>
            </a:r>
            <a:r>
              <a:rPr lang="pt-PT" sz="2800" b="1" spc="-38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spc="-5" dirty="0">
                <a:solidFill>
                  <a:srgbClr val="231F20"/>
                </a:solidFill>
                <a:ea typeface="Calibri"/>
                <a:cs typeface="Calibri"/>
              </a:rPr>
              <a:t>da</a:t>
            </a:r>
            <a:r>
              <a:rPr lang="pt-PT" sz="2800" b="1" spc="-10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spc="-5" dirty="0">
                <a:solidFill>
                  <a:srgbClr val="231F20"/>
                </a:solidFill>
                <a:ea typeface="Calibri"/>
                <a:cs typeface="Calibri"/>
              </a:rPr>
              <a:t>criação,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spc="-5" dirty="0">
                <a:solidFill>
                  <a:srgbClr val="231F20"/>
                </a:solidFill>
                <a:ea typeface="Calibri"/>
                <a:cs typeface="Calibri"/>
              </a:rPr>
              <a:t>que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spc="-5" dirty="0">
                <a:solidFill>
                  <a:srgbClr val="231F20"/>
                </a:solidFill>
                <a:ea typeface="Calibri"/>
                <a:cs typeface="Calibri"/>
              </a:rPr>
              <a:t>em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spc="-5" dirty="0">
                <a:solidFill>
                  <a:srgbClr val="231F20"/>
                </a:solidFill>
                <a:ea typeface="Calibri"/>
                <a:cs typeface="Calibri"/>
              </a:rPr>
              <a:t>nada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se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opõe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à</a:t>
            </a:r>
            <a:r>
              <a:rPr lang="pt-PT" sz="2800" b="1" spc="-10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ciência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da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evolução,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mas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amplia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a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sua</a:t>
            </a:r>
            <a:r>
              <a:rPr lang="pt-PT" sz="2800" b="1" spc="-43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perspectiva</a:t>
            </a:r>
            <a:r>
              <a:rPr lang="pt-PT" sz="2800" b="1" spc="-10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e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a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integra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dentro</a:t>
            </a:r>
            <a:r>
              <a:rPr lang="pt-PT" sz="2800" b="1" spc="-10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do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olhar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transcendental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da</a:t>
            </a:r>
            <a:r>
              <a:rPr lang="pt-PT" sz="2800" b="1" spc="-9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 smtClean="0">
                <a:solidFill>
                  <a:srgbClr val="231F20"/>
                </a:solidFill>
                <a:ea typeface="Calibri"/>
                <a:cs typeface="Calibri"/>
              </a:rPr>
              <a:t>fé.</a:t>
            </a:r>
            <a:br>
              <a:rPr lang="pt-PT" sz="2800" b="1" dirty="0" smtClean="0">
                <a:solidFill>
                  <a:srgbClr val="231F20"/>
                </a:solidFill>
                <a:ea typeface="Calibri"/>
                <a:cs typeface="Calibri"/>
              </a:rPr>
            </a:br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968668" y="889347"/>
            <a:ext cx="6028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	</a:t>
            </a:r>
            <a:r>
              <a:rPr lang="pt-BR" sz="3600" dirty="0" smtClean="0"/>
              <a:t>Ecologia integral, ciência e fé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39497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2460" y="2393484"/>
            <a:ext cx="8229600" cy="1143000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spcAft>
                <a:spcPts val="600"/>
              </a:spcAft>
            </a:pPr>
            <a:r>
              <a:rPr lang="pt-BR" sz="3200" dirty="0" smtClean="0">
                <a:solidFill>
                  <a:prstClr val="black"/>
                </a:solidFill>
                <a:ea typeface="+mn-ea"/>
                <a:cs typeface="+mn-cs"/>
              </a:rPr>
              <a:t>    Inteiro</a:t>
            </a: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, não fragmentado, verdadeiro, articulado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Na </a:t>
            </a:r>
            <a:r>
              <a:rPr lang="pt-BR" sz="3200" i="1" dirty="0" err="1">
                <a:solidFill>
                  <a:prstClr val="black"/>
                </a:solidFill>
                <a:ea typeface="+mn-ea"/>
                <a:cs typeface="+mn-cs"/>
              </a:rPr>
              <a:t>Laudato</a:t>
            </a:r>
            <a:r>
              <a:rPr lang="pt-BR" sz="3200" i="1" dirty="0">
                <a:solidFill>
                  <a:prstClr val="black"/>
                </a:solidFill>
                <a:ea typeface="+mn-ea"/>
                <a:cs typeface="+mn-cs"/>
              </a:rPr>
              <a:t> Si, do Papa Francisco</a:t>
            </a: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: 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conjuga ambiental e social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Várias dimensões interligadas: ambiental, econômica, social, </a:t>
            </a:r>
            <a:r>
              <a:rPr lang="pt-BR" sz="3200" dirty="0" smtClean="0">
                <a:solidFill>
                  <a:prstClr val="black"/>
                </a:solidFill>
                <a:ea typeface="+mn-ea"/>
                <a:cs typeface="+mn-cs"/>
              </a:rPr>
              <a:t>cultural </a:t>
            </a:r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e da vida cotidiana na cidade</a:t>
            </a:r>
            <a:b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pt-BR" sz="32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97260" y="691442"/>
            <a:ext cx="3267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Ecologia Integral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93865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PT" sz="2800" dirty="0" smtClean="0">
                <a:solidFill>
                  <a:srgbClr val="231F20"/>
                </a:solidFill>
                <a:ea typeface="Calibri"/>
                <a:cs typeface="Calibri"/>
              </a:rPr>
              <a:t>O</a:t>
            </a:r>
            <a:r>
              <a:rPr lang="pt-PT" sz="2800" spc="-1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diálogo</a:t>
            </a:r>
            <a:r>
              <a:rPr lang="pt-PT" sz="2800" spc="-1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entre</a:t>
            </a:r>
            <a:r>
              <a:rPr lang="pt-PT" sz="2800" spc="-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a</a:t>
            </a:r>
            <a:r>
              <a:rPr lang="pt-PT" sz="2800" b="1" spc="-1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fé</a:t>
            </a:r>
            <a:r>
              <a:rPr lang="pt-PT" sz="2800" b="1" spc="-1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cristã</a:t>
            </a:r>
            <a:r>
              <a:rPr lang="pt-PT" sz="2800" b="1" spc="-2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e as cosmovisões indígenas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, à luz do conceito de “ecologia integral” e da</a:t>
            </a:r>
            <a:r>
              <a:rPr lang="pt-PT" sz="2800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perspectiva dos povos amazônicos, nos leva a concluir que as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tradições</a:t>
            </a:r>
            <a:r>
              <a:rPr lang="pt-PT" sz="2800" b="1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mitológicas e religiosas dos povos originários da Amazônia têm sido um</a:t>
            </a:r>
            <a:r>
              <a:rPr lang="pt-PT" sz="2800" b="1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elemento fundamental para que esses vivam em relação harmoniosa com</a:t>
            </a:r>
            <a:r>
              <a:rPr lang="pt-PT" sz="2800" b="1" spc="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as</a:t>
            </a:r>
            <a:r>
              <a:rPr lang="pt-PT" sz="2800" b="1" spc="10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demais</a:t>
            </a:r>
            <a:r>
              <a:rPr lang="pt-PT" sz="2800" b="1" spc="1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criaturas</a:t>
            </a:r>
            <a:r>
              <a:rPr lang="pt-PT" sz="2800" b="1" spc="1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e</a:t>
            </a:r>
            <a:r>
              <a:rPr lang="pt-PT" sz="2800" b="1" spc="1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com</a:t>
            </a:r>
            <a:r>
              <a:rPr lang="pt-PT" sz="2800" b="1" spc="10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toda</a:t>
            </a:r>
            <a:r>
              <a:rPr lang="pt-PT" sz="2800" b="1" spc="1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a</a:t>
            </a:r>
            <a:r>
              <a:rPr lang="pt-PT" sz="2800" b="1" spc="1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biodiversidade</a:t>
            </a:r>
            <a:r>
              <a:rPr lang="pt-PT" sz="2800" b="1" spc="1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a</a:t>
            </a:r>
            <a:r>
              <a:rPr lang="pt-PT" sz="2800" b="1" spc="10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sua</a:t>
            </a:r>
            <a:r>
              <a:rPr lang="pt-PT" sz="2800" b="1" spc="11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z="2800" b="1" dirty="0">
                <a:solidFill>
                  <a:srgbClr val="231F20"/>
                </a:solidFill>
                <a:ea typeface="Calibri"/>
                <a:cs typeface="Calibri"/>
              </a:rPr>
              <a:t>volta</a:t>
            </a:r>
            <a:r>
              <a:rPr lang="pt-PT" sz="2800" dirty="0">
                <a:solidFill>
                  <a:srgbClr val="231F20"/>
                </a:solidFill>
                <a:ea typeface="Calibri"/>
                <a:cs typeface="Calibri"/>
              </a:rPr>
              <a:t>.</a:t>
            </a:r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467626" y="720433"/>
            <a:ext cx="684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Ecologia Integral e Cosmovisão Indígena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5372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80959"/>
            <a:ext cx="8229600" cy="1143000"/>
          </a:xfrm>
        </p:spPr>
        <p:txBody>
          <a:bodyPr/>
          <a:lstStyle/>
          <a:p>
            <a:pPr lvl="1"/>
            <a:r>
              <a:rPr lang="pt-BR" sz="2000" dirty="0"/>
              <a:t/>
            </a:r>
            <a:br>
              <a:rPr lang="pt-BR" sz="2000" dirty="0"/>
            </a:br>
            <a:r>
              <a:rPr lang="pt-PT" sz="2400" dirty="0"/>
              <a:t>O Papa fala de esperança e indica alguns meios para estar do lado dos que, movidos pela esperança e dignidade humana, não se deixam abater e caminham na direção da conversão. O meio principal para isso é </a:t>
            </a:r>
            <a:r>
              <a:rPr lang="pt-PT" sz="2400" b="1" dirty="0"/>
              <a:t>a educação</a:t>
            </a:r>
            <a:r>
              <a:rPr lang="pt-PT" dirty="0"/>
              <a:t>. 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031299" y="664074"/>
            <a:ext cx="61127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600" b="1" dirty="0">
                <a:ea typeface="+mj-ea"/>
                <a:cs typeface="+mj-cs"/>
              </a:rPr>
              <a:t>A </a:t>
            </a:r>
            <a:r>
              <a:rPr lang="pt-PT" sz="3600" b="1" dirty="0" smtClean="0">
                <a:ea typeface="+mj-ea"/>
                <a:cs typeface="+mj-cs"/>
              </a:rPr>
              <a:t>ecopedagogia</a:t>
            </a:r>
            <a:r>
              <a:rPr lang="pt-PT" sz="3600" b="1" dirty="0">
                <a:ea typeface="+mj-ea"/>
                <a:cs typeface="+mj-cs"/>
              </a:rPr>
              <a:t> </a:t>
            </a:r>
            <a:r>
              <a:rPr lang="pt-PT" sz="3600" b="1" dirty="0" smtClean="0">
                <a:ea typeface="+mj-ea"/>
                <a:cs typeface="+mj-cs"/>
              </a:rPr>
              <a:t>– educação ambiental </a:t>
            </a:r>
            <a:endParaRPr lang="pt-BR" sz="3600" dirty="0"/>
          </a:p>
        </p:txBody>
      </p:sp>
      <p:sp>
        <p:nvSpPr>
          <p:cNvPr id="4" name="Retângulo 3"/>
          <p:cNvSpPr/>
          <p:nvPr/>
        </p:nvSpPr>
        <p:spPr>
          <a:xfrm>
            <a:off x="908138" y="4570667"/>
            <a:ext cx="72964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200" dirty="0"/>
              <a:t>Nesta perspectiva, </a:t>
            </a:r>
            <a:r>
              <a:rPr lang="pt-PT" sz="3200" b="1" dirty="0"/>
              <a:t>a educação ambiental</a:t>
            </a:r>
            <a:r>
              <a:rPr lang="pt-PT" sz="3200" dirty="0"/>
              <a:t>, surge como um possível </a:t>
            </a:r>
            <a:r>
              <a:rPr lang="pt-PT" sz="3200" dirty="0" smtClean="0"/>
              <a:t>caminho </a:t>
            </a:r>
            <a:r>
              <a:rPr lang="pt-PT" sz="3200" dirty="0"/>
              <a:t>para promover mudanças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609040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363255" y="1838565"/>
            <a:ext cx="821707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ea typeface="Trebuchet MS"/>
                <a:cs typeface="Trebuchet MS"/>
              </a:rPr>
              <a:t>A </a:t>
            </a:r>
            <a:r>
              <a:rPr lang="pt-BR" sz="3200" dirty="0">
                <a:ea typeface="Trebuchet MS"/>
                <a:cs typeface="Trebuchet MS"/>
              </a:rPr>
              <a:t>natureza </a:t>
            </a:r>
            <a:r>
              <a:rPr lang="pt-BR" sz="3200" b="1" dirty="0">
                <a:ea typeface="Trebuchet MS"/>
                <a:cs typeface="Trebuchet MS"/>
              </a:rPr>
              <a:t>ou </a:t>
            </a:r>
            <a:r>
              <a:rPr lang="pt-BR" sz="3200" b="1" dirty="0" err="1">
                <a:ea typeface="Trebuchet MS"/>
                <a:cs typeface="Trebuchet MS"/>
              </a:rPr>
              <a:t>Pacha</a:t>
            </a:r>
            <a:r>
              <a:rPr lang="pt-BR" sz="3200" b="1" dirty="0">
                <a:ea typeface="Trebuchet MS"/>
                <a:cs typeface="Trebuchet MS"/>
              </a:rPr>
              <a:t> Mama</a:t>
            </a:r>
            <a:r>
              <a:rPr lang="pt-BR" sz="3200" dirty="0">
                <a:ea typeface="Trebuchet MS"/>
                <a:cs typeface="Trebuchet MS"/>
              </a:rPr>
              <a:t> possui o direito a que seja respeitada integralmente sua existência e regeneração dos seus ciclos vitais, estrutura, funções e processos evolutivos, tendo qualquer pessoa, comunidade, povo ou nacionalidade a legitimidade para exigir das autoridades públicas o cumprimento dos direitos da </a:t>
            </a:r>
            <a:r>
              <a:rPr lang="pt-BR" sz="3200" dirty="0" smtClean="0">
                <a:ea typeface="Trebuchet MS"/>
                <a:cs typeface="Trebuchet MS"/>
              </a:rPr>
              <a:t>natureza.</a:t>
            </a:r>
          </a:p>
          <a:p>
            <a:pPr lvl="0" algn="just"/>
            <a:r>
              <a:rPr lang="pt-BR" sz="3200" dirty="0">
                <a:solidFill>
                  <a:prstClr val="black"/>
                </a:solidFill>
                <a:ea typeface="Trebuchet MS"/>
                <a:cs typeface="Trebuchet MS"/>
              </a:rPr>
              <a:t>Constituição do Equador de 2008</a:t>
            </a:r>
          </a:p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3933326" y="793510"/>
            <a:ext cx="4267707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16890" algn="l"/>
              </a:tabLst>
            </a:pPr>
            <a:r>
              <a:rPr lang="pt-PT" sz="3200" b="1" dirty="0">
                <a:solidFill>
                  <a:srgbClr val="231F20"/>
                </a:solidFill>
                <a:ea typeface="Trebuchet MS"/>
                <a:cs typeface="Trebuchet MS"/>
              </a:rPr>
              <a:t>DIREITOS DA NATUREZA</a:t>
            </a:r>
            <a:endParaRPr lang="pt-BR" sz="3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6810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9517" y="2857962"/>
            <a:ext cx="8229600" cy="114300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PT" b="1" spc="-15" dirty="0" smtClean="0">
                <a:solidFill>
                  <a:srgbClr val="231F20"/>
                </a:solidFill>
                <a:ea typeface="Calibri"/>
                <a:cs typeface="Calibri"/>
              </a:rPr>
              <a:t>Justiça</a:t>
            </a:r>
            <a:r>
              <a:rPr lang="pt-PT" b="1" spc="-3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spc="-15" dirty="0">
                <a:solidFill>
                  <a:srgbClr val="231F20"/>
                </a:solidFill>
                <a:ea typeface="Calibri"/>
                <a:cs typeface="Calibri"/>
              </a:rPr>
              <a:t>social</a:t>
            </a:r>
            <a:r>
              <a:rPr lang="pt-PT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10" dirty="0">
                <a:solidFill>
                  <a:srgbClr val="231F20"/>
                </a:solidFill>
                <a:ea typeface="Calibri"/>
                <a:cs typeface="Calibri"/>
              </a:rPr>
              <a:t>- é</a:t>
            </a:r>
            <a:r>
              <a:rPr lang="pt-PT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10" dirty="0">
                <a:solidFill>
                  <a:srgbClr val="231F20"/>
                </a:solidFill>
                <a:ea typeface="Calibri"/>
                <a:cs typeface="Calibri"/>
              </a:rPr>
              <a:t>o</a:t>
            </a:r>
            <a:r>
              <a:rPr lang="pt-PT" spc="-3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10" dirty="0">
                <a:solidFill>
                  <a:srgbClr val="231F20"/>
                </a:solidFill>
                <a:ea typeface="Calibri"/>
                <a:cs typeface="Calibri"/>
              </a:rPr>
              <a:t>cuidado</a:t>
            </a:r>
            <a:r>
              <a:rPr lang="pt-PT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10" dirty="0">
                <a:solidFill>
                  <a:srgbClr val="231F20"/>
                </a:solidFill>
                <a:ea typeface="Calibri"/>
                <a:cs typeface="Calibri"/>
              </a:rPr>
              <a:t>para</a:t>
            </a:r>
            <a:r>
              <a:rPr lang="pt-PT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10" dirty="0">
                <a:solidFill>
                  <a:srgbClr val="231F20"/>
                </a:solidFill>
                <a:ea typeface="Calibri"/>
                <a:cs typeface="Calibri"/>
              </a:rPr>
              <a:t>com</a:t>
            </a:r>
            <a:r>
              <a:rPr lang="pt-PT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10" dirty="0">
                <a:solidFill>
                  <a:srgbClr val="231F20"/>
                </a:solidFill>
                <a:ea typeface="Calibri"/>
                <a:cs typeface="Calibri"/>
              </a:rPr>
              <a:t>o</a:t>
            </a:r>
            <a:r>
              <a:rPr lang="pt-PT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10" dirty="0">
                <a:solidFill>
                  <a:srgbClr val="231F20"/>
                </a:solidFill>
                <a:ea typeface="Calibri"/>
                <a:cs typeface="Calibri"/>
              </a:rPr>
              <a:t>ser</a:t>
            </a:r>
            <a:r>
              <a:rPr lang="pt-PT" spc="-30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10" dirty="0">
                <a:solidFill>
                  <a:srgbClr val="231F20"/>
                </a:solidFill>
                <a:ea typeface="Calibri"/>
                <a:cs typeface="Calibri"/>
              </a:rPr>
              <a:t>humano</a:t>
            </a:r>
            <a:r>
              <a:rPr lang="pt-PT" spc="-5" dirty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10" dirty="0">
                <a:solidFill>
                  <a:srgbClr val="231F20"/>
                </a:solidFill>
                <a:ea typeface="Calibri"/>
                <a:cs typeface="Calibri"/>
              </a:rPr>
              <a:t>dentro da organização social, envolvendo cuidado pelas </a:t>
            </a:r>
            <a:r>
              <a:rPr lang="pt-PT" spc="-5" dirty="0">
                <a:solidFill>
                  <a:srgbClr val="231F20"/>
                </a:solidFill>
                <a:ea typeface="Calibri"/>
                <a:cs typeface="Calibri"/>
              </a:rPr>
              <a:t>formas justas desta</a:t>
            </a:r>
            <a:r>
              <a:rPr lang="pt-PT" dirty="0">
                <a:solidFill>
                  <a:srgbClr val="231F20"/>
                </a:solidFill>
                <a:ea typeface="Calibri"/>
                <a:cs typeface="Calibri"/>
              </a:rPr>
              <a:t> organização </a:t>
            </a:r>
            <a:r>
              <a:rPr lang="pt-BR" dirty="0">
                <a:ea typeface="Calibri"/>
                <a:cs typeface="Times New Roman"/>
              </a:rPr>
              <a:t/>
            </a:r>
            <a:br>
              <a:rPr lang="pt-BR" dirty="0">
                <a:ea typeface="Calibri"/>
                <a:cs typeface="Times New Roman"/>
              </a:rPr>
            </a:b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/>
            </a:r>
            <a:b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</a:b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Justiça ambiental</a:t>
            </a:r>
            <a:r>
              <a:rPr lang="pt-PT" dirty="0" smtClean="0">
                <a:solidFill>
                  <a:srgbClr val="231F20"/>
                </a:solidFill>
                <a:ea typeface="Calibri"/>
                <a:cs typeface="Calibri"/>
              </a:rPr>
              <a:t> - é o cuidado para com o ser</a:t>
            </a:r>
            <a:r>
              <a:rPr lang="pt-PT" spc="5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dirty="0" smtClean="0">
                <a:solidFill>
                  <a:srgbClr val="231F20"/>
                </a:solidFill>
                <a:ea typeface="Calibri"/>
                <a:cs typeface="Calibri"/>
              </a:rPr>
              <a:t>humano em seu habitat natural, envolvendo cuidado pela vida natural em</a:t>
            </a:r>
            <a:r>
              <a:rPr lang="pt-PT" spc="5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5" dirty="0" smtClean="0">
                <a:solidFill>
                  <a:srgbClr val="231F20"/>
                </a:solidFill>
                <a:ea typeface="Calibri"/>
                <a:cs typeface="Calibri"/>
              </a:rPr>
              <a:t>toda</a:t>
            </a:r>
            <a:r>
              <a:rPr lang="pt-PT" spc="-35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5" dirty="0" smtClean="0">
                <a:solidFill>
                  <a:srgbClr val="231F20"/>
                </a:solidFill>
                <a:ea typeface="Calibri"/>
                <a:cs typeface="Calibri"/>
              </a:rPr>
              <a:t>sua</a:t>
            </a:r>
            <a:r>
              <a:rPr lang="pt-PT" spc="-35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spc="-5" dirty="0" smtClean="0">
                <a:solidFill>
                  <a:srgbClr val="231F20"/>
                </a:solidFill>
                <a:ea typeface="Calibri"/>
                <a:cs typeface="Calibri"/>
              </a:rPr>
              <a:t>diversidade;</a:t>
            </a:r>
            <a:r>
              <a:rPr lang="pt-PT" spc="-35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br>
              <a:rPr lang="pt-PT" spc="-35" dirty="0" smtClean="0">
                <a:solidFill>
                  <a:srgbClr val="231F20"/>
                </a:solidFill>
                <a:ea typeface="Calibri"/>
                <a:cs typeface="Calibri"/>
              </a:rPr>
            </a:br>
            <a:r>
              <a:rPr lang="pt-PT" spc="-35" dirty="0" smtClean="0">
                <a:solidFill>
                  <a:srgbClr val="231F20"/>
                </a:solidFill>
                <a:ea typeface="Calibri"/>
                <a:cs typeface="Calibri"/>
              </a:rPr>
              <a:t/>
            </a:r>
            <a:br>
              <a:rPr lang="pt-PT" spc="-35" dirty="0" smtClean="0">
                <a:solidFill>
                  <a:srgbClr val="231F20"/>
                </a:solidFill>
                <a:ea typeface="Calibri"/>
                <a:cs typeface="Calibri"/>
              </a:rPr>
            </a:b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A</a:t>
            </a:r>
            <a:r>
              <a:rPr lang="pt-PT" b="1" spc="-35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justiça</a:t>
            </a:r>
            <a:r>
              <a:rPr lang="pt-PT" b="1" spc="-21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socioambiental é a concepção englobante de todos esses cuidados. </a:t>
            </a:r>
            <a:r>
              <a:rPr lang="pt-BR" b="1" dirty="0" smtClean="0">
                <a:ea typeface="Calibri"/>
                <a:cs typeface="Times New Roman"/>
              </a:rPr>
              <a:t/>
            </a:r>
            <a:br>
              <a:rPr lang="pt-BR" b="1" dirty="0" smtClean="0">
                <a:ea typeface="Calibri"/>
                <a:cs typeface="Times New Roman"/>
              </a:rPr>
            </a:br>
            <a:r>
              <a:rPr lang="pt-BR" b="1" dirty="0" smtClean="0">
                <a:ea typeface="Calibri"/>
                <a:cs typeface="Times New Roman"/>
              </a:rPr>
              <a:t/>
            </a:r>
            <a:br>
              <a:rPr lang="pt-BR" b="1" dirty="0" smtClean="0">
                <a:ea typeface="Calibri"/>
                <a:cs typeface="Times New Roman"/>
              </a:rPr>
            </a:b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O conceito</a:t>
            </a:r>
            <a:r>
              <a:rPr lang="pt-PT" b="1" spc="-20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de justiça socioambiental, pode ser considerado como um mecanismo</a:t>
            </a:r>
            <a:r>
              <a:rPr lang="pt-PT" b="1" spc="-3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operacionalizador</a:t>
            </a:r>
            <a:r>
              <a:rPr lang="pt-PT" b="1" spc="-3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da</a:t>
            </a:r>
            <a:r>
              <a:rPr lang="pt-PT" b="1" spc="-3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prática</a:t>
            </a:r>
            <a:r>
              <a:rPr lang="pt-PT" b="1" spc="-3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de</a:t>
            </a:r>
            <a:r>
              <a:rPr lang="pt-PT" b="1" spc="-3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ecologia</a:t>
            </a:r>
            <a:r>
              <a:rPr lang="pt-PT" b="1" spc="-30" dirty="0" smtClean="0">
                <a:solidFill>
                  <a:srgbClr val="231F20"/>
                </a:solidFill>
                <a:ea typeface="Calibri"/>
                <a:cs typeface="Calibri"/>
              </a:rPr>
              <a:t> </a:t>
            </a:r>
            <a:r>
              <a:rPr lang="pt-PT" b="1" dirty="0" smtClean="0">
                <a:solidFill>
                  <a:srgbClr val="231F20"/>
                </a:solidFill>
                <a:ea typeface="Calibri"/>
                <a:cs typeface="Calibri"/>
              </a:rPr>
              <a:t>integral</a:t>
            </a:r>
            <a:r>
              <a:rPr lang="pt-BR" dirty="0" smtClean="0">
                <a:ea typeface="Calibri"/>
                <a:cs typeface="Times New Roman"/>
              </a:rPr>
              <a:t/>
            </a:r>
            <a:br>
              <a:rPr lang="pt-BR" dirty="0" smtClean="0">
                <a:ea typeface="Calibri"/>
                <a:cs typeface="Times New Roman"/>
              </a:rPr>
            </a:b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334006" y="778050"/>
            <a:ext cx="4166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JUSTIÇA SOCIOAMBIENTAL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644151161"/>
      </p:ext>
    </p:extLst>
  </p:cSld>
  <p:clrMapOvr>
    <a:masterClrMapping/>
  </p:clrMapOvr>
</p:sld>
</file>

<file path=ppt/theme/theme1.xml><?xml version="1.0" encoding="utf-8"?>
<a:theme xmlns:a="http://schemas.openxmlformats.org/drawingml/2006/main" name="carava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caravana.potx</Template>
  <TotalTime>969</TotalTime>
  <Words>357</Words>
  <Application>Microsoft Office PowerPoint</Application>
  <PresentationFormat>Apresentação na tela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caravana</vt:lpstr>
      <vt:lpstr>Apresentação do PowerPoint</vt:lpstr>
      <vt:lpstr>O Sínodo Amazônico indica um caminho de conversão para uma “ecologia integral” autêntica, com base em quatro aspectos:    1. cuidar do bioma e de sua biodiversidade;  2. o cuidado com os saberes ancestrais dos povos originários;  3. a transição para uma economia sustentável;  4. os processos de educação ecológica e espiritualidade no contexto da Amazônia.   </vt:lpstr>
      <vt:lpstr>   Sintonia com a natureza Cuidado com a nossa Casa Comum Saber como interagem todos os habitantes do planeta Nova visão: do antropocentrismo à Vida em toda a extensão. Estilo de Vida: o Bem Viver</vt:lpstr>
      <vt:lpstr>O conceito de “ecologia integral”, favorece em muito o diálogo entre teologia e ciência, a partir da revalorização de uma teologia da criação, que em nada se opõe à ciência da evolução, mas amplia a sua perspectiva e a integra dentro do olhar transcendental da fé. </vt:lpstr>
      <vt:lpstr>    Inteiro, não fragmentado, verdadeiro, articulado Na Laudato Si, do Papa Francisco:  conjuga ambiental e social Várias dimensões interligadas: ambiental, econômica, social, cultural e da vida cotidiana na cidade </vt:lpstr>
      <vt:lpstr>O diálogo entre a fé cristã e as cosmovisões indígenas, à luz do conceito de “ecologia integral” e da perspectiva dos povos amazônicos, nos leva a concluir que as tradições mitológicas e religiosas dos povos originários da Amazônia têm sido um elemento fundamental para que esses vivam em relação harmoniosa com as demais criaturas e com toda a biodiversidade a sua volta.</vt:lpstr>
      <vt:lpstr> O Papa fala de esperança e indica alguns meios para estar do lado dos que, movidos pela esperança e dignidade humana, não se deixam abater e caminham na direção da conversão. O meio principal para isso é a educação. </vt:lpstr>
      <vt:lpstr>Apresentação do PowerPoint</vt:lpstr>
      <vt:lpstr>Justiça social - é o cuidado para com o ser humano dentro da organização social, envolvendo cuidado pelas formas justas desta organização   Justiça ambiental - é o cuidado para com o ser humano em seu habitat natural, envolvendo cuidado pela vida natural em toda sua diversidade;   A justiça socioambiental é a concepção englobante de todos esses cuidados.   O conceito de justiça socioambiental, pode ser considerado como um mecanismo operacionalizador da prática de ecologia integral </vt:lpstr>
      <vt:lpstr>   Estilo de vida baseado na sabedoria dos povos originários andinos. Cultiva sintonia e respeito pela Terra Favorece relações humanas amáveis e de colaboração Adota um estilo de vida e de consumo baseado na simplicidade. Desenvolve a consciência cidadã </vt:lpstr>
      <vt:lpstr>Uma economia da solidariedade, proposta pelos movimentos sociais e populares, que tem em sua radical prioridade a vida de todos, em contraposição à apropriação dos bens comuns por parte de alguns.   Para isso, é necessário combater as causas estruturais da pobreza, da desigualdade, da falta de trabalho, de terra e de moradia, enfrentando os destruidores efeitos do império do dinheiro.</vt:lpstr>
      <vt:lpstr>Estar no sínodo significa encorajar-se a entrar num processo” Encorajar-se: é uma decisão, uma conversão sinodal  Entrar: é participar, é sonhar, é acolher o que for definido  (mesmo se não foi a minha opinião)  Processo: o Sínodo deu início a um processo, a uma  caminhada de atuação nas próximas décadas </vt:lpstr>
      <vt:lpstr>PARA DISCERNIR</vt:lpstr>
      <vt:lpstr>- Despertar maior consciência ecológica e ações práticas diante dos desafios socioambientais DO LOCAL - Diagnóstico do LOCAL - Área de atuação da Paróquia/Prelazia/Diocese - Montar Grupo PARA O CUIDADO DA CASA COMUM – ITINERÁRIO FORMATIVO PARA OS CUIDADORES DA CASA COMUM - CAMPANHAS, MUTIRÃO, MOVIMENTOS, RODAS DE CONVERSA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Vilma Baldin</dc:creator>
  <cp:lastModifiedBy>Ima</cp:lastModifiedBy>
  <cp:revision>57</cp:revision>
  <dcterms:created xsi:type="dcterms:W3CDTF">2021-04-09T16:57:19Z</dcterms:created>
  <dcterms:modified xsi:type="dcterms:W3CDTF">2021-07-03T05:59:41Z</dcterms:modified>
</cp:coreProperties>
</file>