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sldIdLst>
    <p:sldId id="257" r:id="rId2"/>
    <p:sldId id="259" r:id="rId3"/>
    <p:sldId id="260" r:id="rId4"/>
    <p:sldId id="261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3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50" d="100"/>
          <a:sy n="50" d="100"/>
        </p:scale>
        <p:origin x="1694" y="696"/>
      </p:cViewPr>
      <p:guideLst>
        <p:guide orient="horz" pos="783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aravana_vasad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308" y="145433"/>
            <a:ext cx="3752088" cy="4419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7501" y="2936640"/>
            <a:ext cx="849788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Texto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987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9" name="Picture 8" descr="caravana_vasado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069" y="145433"/>
              <a:ext cx="3752088" cy="441960"/>
            </a:xfrm>
            <a:prstGeom prst="rect">
              <a:avLst/>
            </a:prstGeom>
          </p:spPr>
        </p:pic>
      </p:grp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9431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TEXTO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7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9" name="Picture 8" descr="caravana_vasado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069" y="145433"/>
              <a:ext cx="3752088" cy="441960"/>
            </a:xfrm>
            <a:prstGeom prst="rect">
              <a:avLst/>
            </a:prstGeom>
          </p:spPr>
        </p:pic>
      </p:grp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9431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TEXTO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7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aravana_vasad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308" y="145433"/>
            <a:ext cx="3752088" cy="4419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7501" y="2936640"/>
            <a:ext cx="849788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Texto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3882964"/>
            <a:ext cx="893613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rgbClr val="008000"/>
                </a:solidFill>
              </a:rPr>
              <a:t>Novos Caminhos Para a Igreja </a:t>
            </a:r>
            <a:r>
              <a:rPr lang="pt-BR" sz="2400" dirty="0" smtClean="0">
                <a:solidFill>
                  <a:srgbClr val="008000"/>
                </a:solidFill>
              </a:rPr>
              <a:t>– </a:t>
            </a:r>
            <a:r>
              <a:rPr lang="pt-BR" sz="2400" dirty="0" smtClean="0">
                <a:solidFill>
                  <a:srgbClr val="164415"/>
                </a:solidFill>
              </a:rPr>
              <a:t>Um Projeto à luz</a:t>
            </a:r>
          </a:p>
          <a:p>
            <a:pPr algn="ctr">
              <a:lnSpc>
                <a:spcPct val="120000"/>
              </a:lnSpc>
            </a:pPr>
            <a:r>
              <a:rPr lang="pt-BR" sz="2400" dirty="0" smtClean="0">
                <a:solidFill>
                  <a:srgbClr val="164415"/>
                </a:solidFill>
              </a:rPr>
              <a:t>do Documento Final do Sínodo Para a Amazônia </a:t>
            </a:r>
            <a:endParaRPr lang="en-US" sz="2400" dirty="0">
              <a:solidFill>
                <a:srgbClr val="16441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086049"/>
            <a:ext cx="914400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Conversão Integral </a:t>
            </a:r>
          </a:p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e Conversão Pastoral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" y="6249898"/>
            <a:ext cx="914400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Assessoria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Márcia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Oliveira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3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798" y="378670"/>
            <a:ext cx="5621628" cy="6621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3479" y="3768664"/>
            <a:ext cx="8936130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800" b="1" dirty="0" smtClean="0">
                <a:solidFill>
                  <a:srgbClr val="164415"/>
                </a:solidFill>
              </a:rPr>
              <a:t> </a:t>
            </a:r>
            <a:endParaRPr lang="en-US" sz="2800" b="1" dirty="0">
              <a:solidFill>
                <a:srgbClr val="164415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44466" y="5034260"/>
            <a:ext cx="4455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Sonho</a:t>
            </a:r>
            <a:r>
              <a:rPr lang="en-US" sz="4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Eclesial</a:t>
            </a:r>
            <a:r>
              <a:rPr lang="en-US" sz="4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(61-110)</a:t>
            </a:r>
            <a:endParaRPr lang="pt-BR" sz="10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025953" y="6082010"/>
            <a:ext cx="337784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Pe. Justino Sarmento Rezende</a:t>
            </a:r>
            <a:endParaRPr lang="pt-BR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182757" y="3168509"/>
            <a:ext cx="9137571" cy="1133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</a:rPr>
              <a:t>Querida Amazônia </a:t>
            </a:r>
            <a:endParaRPr lang="pt-BR" sz="2400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e </a:t>
            </a: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</a:rPr>
              <a:t>os Sonhos do Papa Francisco</a:t>
            </a:r>
            <a:r>
              <a:rPr lang="pt-BR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8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43165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dirty="0" smtClean="0"/>
              <a:t>8. </a:t>
            </a:r>
            <a:r>
              <a:rPr lang="pt-BR" sz="3600" b="1" dirty="0" smtClean="0"/>
              <a:t>CAMINHOS </a:t>
            </a:r>
            <a:r>
              <a:rPr lang="pt-BR" sz="3600" b="1" dirty="0"/>
              <a:t>de </a:t>
            </a:r>
            <a:r>
              <a:rPr lang="pt-BR" sz="3600" b="1" dirty="0" err="1"/>
              <a:t>Inculturação</a:t>
            </a:r>
            <a:r>
              <a:rPr lang="pt-BR" sz="3600" b="1" dirty="0"/>
              <a:t> na </a:t>
            </a:r>
            <a:r>
              <a:rPr lang="pt-BR" sz="3600" b="1" dirty="0" smtClean="0"/>
              <a:t>AMAZÔNIA </a:t>
            </a:r>
            <a:r>
              <a:rPr lang="pt-BR" sz="1400" b="1" dirty="0" smtClean="0"/>
              <a:t>(</a:t>
            </a:r>
            <a:r>
              <a:rPr lang="pt-BR" sz="1400" b="1" dirty="0"/>
              <a:t>70-74) </a:t>
            </a:r>
            <a:r>
              <a:rPr lang="pt-BR" sz="3600" b="1" dirty="0"/>
              <a:t>– ESCUTAR a SABEDORIA ANCESTRAL AMAZÔNICA; </a:t>
            </a:r>
            <a:endParaRPr lang="pt-BR" sz="3600" b="1" dirty="0" smtClean="0"/>
          </a:p>
          <a:p>
            <a:pPr algn="ctr"/>
            <a:r>
              <a:rPr lang="pt-BR" sz="3600" b="1" dirty="0" smtClean="0"/>
              <a:t>idosos</a:t>
            </a:r>
            <a:r>
              <a:rPr lang="pt-BR" sz="3600" b="1" dirty="0"/>
              <a:t>, narrativas dos povos da Amazônia, caráter </a:t>
            </a:r>
            <a:r>
              <a:rPr lang="pt-BR" sz="3600" b="1" dirty="0" smtClean="0"/>
              <a:t>SAGRADO </a:t>
            </a:r>
            <a:r>
              <a:rPr lang="pt-BR" sz="3600" b="1" dirty="0"/>
              <a:t>da vida humana, autêntica qualidade de vida = “bem viver”, sobriedade feliz. </a:t>
            </a:r>
          </a:p>
          <a:p>
            <a:pPr lvl="0" algn="ctr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9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37625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4400" b="1" dirty="0"/>
              <a:t>9</a:t>
            </a:r>
            <a:r>
              <a:rPr lang="pt-BR" sz="4400" b="1" dirty="0" smtClean="0"/>
              <a:t>. Apreciação </a:t>
            </a:r>
            <a:r>
              <a:rPr lang="pt-BR" sz="4400" b="1" dirty="0"/>
              <a:t>da </a:t>
            </a:r>
            <a:endParaRPr lang="pt-BR" sz="4400" b="1" dirty="0" smtClean="0"/>
          </a:p>
          <a:p>
            <a:pPr lvl="0" algn="ctr"/>
            <a:r>
              <a:rPr lang="pt-BR" sz="4400" b="1" dirty="0" smtClean="0"/>
              <a:t>ESPIRITUALIDADE </a:t>
            </a:r>
            <a:r>
              <a:rPr lang="pt-BR" sz="4400" b="1" dirty="0"/>
              <a:t>INDÍGENA </a:t>
            </a:r>
            <a:endParaRPr lang="pt-BR" sz="4400" b="1" dirty="0" smtClean="0"/>
          </a:p>
          <a:p>
            <a:pPr lvl="0" algn="ctr"/>
            <a:r>
              <a:rPr lang="pt-BR" sz="4400" b="1" dirty="0" smtClean="0"/>
              <a:t>da </a:t>
            </a:r>
            <a:r>
              <a:rPr lang="pt-BR" sz="4400" b="1" dirty="0"/>
              <a:t>interconexão e interdependência de toda a criação, espiritualidade de gratuidade. </a:t>
            </a:r>
          </a:p>
          <a:p>
            <a:pPr algn="ctr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37010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/>
              <a:t>10. </a:t>
            </a:r>
            <a:r>
              <a:rPr lang="pt-BR" sz="5400" b="1" dirty="0" err="1"/>
              <a:t>Inculturação</a:t>
            </a:r>
            <a:r>
              <a:rPr lang="pt-BR" sz="5400" b="1" dirty="0"/>
              <a:t> SOCIAL E ESPIRITUAL </a:t>
            </a:r>
            <a:r>
              <a:rPr lang="pt-BR" sz="1400" b="1" dirty="0"/>
              <a:t>(75-76), </a:t>
            </a:r>
            <a:r>
              <a:rPr lang="pt-BR" sz="5400" b="1" dirty="0"/>
              <a:t>conexão íntima entre a evangelização e promoção social.</a:t>
            </a:r>
          </a:p>
          <a:p>
            <a:pPr lvl="0" algn="ctr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2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3600" b="1" dirty="0" smtClean="0"/>
              <a:t>11. </a:t>
            </a:r>
            <a:r>
              <a:rPr lang="pt-BR" sz="3600" b="1" dirty="0"/>
              <a:t>SANTIDADE AMAZÔNICA </a:t>
            </a:r>
            <a:r>
              <a:rPr lang="pt-BR" sz="1400" dirty="0"/>
              <a:t>(77-80</a:t>
            </a:r>
            <a:r>
              <a:rPr lang="pt-BR" sz="1400" dirty="0" smtClean="0"/>
              <a:t>)</a:t>
            </a:r>
          </a:p>
          <a:p>
            <a:pPr lvl="0" algn="ctr"/>
            <a:r>
              <a:rPr lang="pt-BR" sz="1400" dirty="0" smtClean="0"/>
              <a:t> </a:t>
            </a:r>
            <a:r>
              <a:rPr lang="pt-BR" sz="3600" b="1" dirty="0"/>
              <a:t>na sua originalidade, de encontro, dedicação, contemplação, serviço, solidão acolhedora, vida comum, jubilosa sobriedade, luta pela justiça; santidade comunitária com seu catolicismo popular, vida indígena (símbolo) vivida com o seu sagrado. </a:t>
            </a:r>
          </a:p>
          <a:p>
            <a:pPr algn="ctr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6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265301"/>
            <a:ext cx="91440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dirty="0" smtClean="0"/>
              <a:t>12. </a:t>
            </a:r>
            <a:r>
              <a:rPr lang="pt-BR" sz="3200" b="1" dirty="0" err="1"/>
              <a:t>Inculturação</a:t>
            </a:r>
            <a:r>
              <a:rPr lang="pt-BR" sz="3200" b="1" dirty="0"/>
              <a:t> da liturgia </a:t>
            </a:r>
            <a:r>
              <a:rPr lang="pt-BR" sz="1400" dirty="0"/>
              <a:t>(81-84)</a:t>
            </a:r>
            <a:r>
              <a:rPr lang="pt-BR" sz="3200" b="1" dirty="0"/>
              <a:t>: </a:t>
            </a:r>
            <a:endParaRPr lang="pt-BR" sz="3200" b="1" dirty="0" smtClean="0"/>
          </a:p>
          <a:p>
            <a:pPr algn="ctr"/>
            <a:r>
              <a:rPr lang="pt-BR" sz="3200" b="1" dirty="0" smtClean="0"/>
              <a:t>CONEXÃO </a:t>
            </a:r>
            <a:r>
              <a:rPr lang="pt-BR" sz="3200" b="1" dirty="0"/>
              <a:t>DA CULTURA dos povos nativos, sacramento, caminho que une o divino e o cósmico, graça e a criação; EXPRESSÕES AUTÓCTONES: cantos, danças, ritos, gestos e símbolos; espiritualidade cristã interligada ao repouso e festa; dimensão receptiva e gratuidade; SADIO LAZER CONTEMPLATIVO; sacramento compreensiva, consoladora e integradora</a:t>
            </a:r>
            <a:r>
              <a:rPr lang="pt-BR" sz="3200" b="1" dirty="0" smtClean="0"/>
              <a:t>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419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371981"/>
            <a:ext cx="91440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3200" b="1" dirty="0" smtClean="0"/>
              <a:t>13. </a:t>
            </a:r>
            <a:r>
              <a:rPr lang="pt-BR" sz="3200" b="1" dirty="0"/>
              <a:t>A </a:t>
            </a:r>
            <a:r>
              <a:rPr lang="pt-BR" sz="3200" b="1" dirty="0" err="1"/>
              <a:t>Inculturação</a:t>
            </a:r>
            <a:r>
              <a:rPr lang="pt-BR" sz="3200" b="1" dirty="0"/>
              <a:t> do ministério (85-90): DIVERSIDADE CULTURAL exige RESPOSTA ESPECÍFICA e corajosa da Igreja; ministros compreensivos, sensíveis às culturas amazônicas; encontrar um modo para assegurar o ministério sacerdotal; não privar os povos amazônicos da </a:t>
            </a:r>
            <a:r>
              <a:rPr lang="pt-BR" sz="3200" b="1" dirty="0" smtClean="0"/>
              <a:t>EUCARISTIA e </a:t>
            </a:r>
            <a:r>
              <a:rPr lang="pt-BR" sz="3200" b="1" dirty="0"/>
              <a:t>do sacramento do perdão; formação permanente ao diálogo com as culturas amazônicas. </a:t>
            </a:r>
          </a:p>
        </p:txBody>
      </p:sp>
    </p:spTree>
    <p:extLst>
      <p:ext uri="{BB962C8B-B14F-4D97-AF65-F5344CB8AC3E}">
        <p14:creationId xmlns:p14="http://schemas.microsoft.com/office/powerpoint/2010/main" val="99475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371981"/>
            <a:ext cx="9144000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dirty="0" smtClean="0"/>
              <a:t>14. </a:t>
            </a:r>
            <a:r>
              <a:rPr lang="pt-BR" sz="2400" b="1" dirty="0"/>
              <a:t>COMUNIDADES CHEIAS DE VIDA </a:t>
            </a:r>
            <a:r>
              <a:rPr lang="pt-BR" sz="1200" dirty="0"/>
              <a:t>(91-98): </a:t>
            </a:r>
            <a:endParaRPr lang="pt-BR" sz="1200" dirty="0" smtClean="0"/>
          </a:p>
          <a:p>
            <a:pPr algn="ctr"/>
            <a:r>
              <a:rPr lang="pt-BR" sz="2400" b="1" i="1" dirty="0" smtClean="0"/>
              <a:t>unidade </a:t>
            </a:r>
            <a:r>
              <a:rPr lang="pt-BR" sz="2400" b="1" dirty="0"/>
              <a:t>da Igreja representa a riqueza de dons; sacerdotes, diáconos permanentes, religiosos, leigos; maturação bíblica, doutrinal, espiritual e prática; </a:t>
            </a:r>
            <a:r>
              <a:rPr lang="pt-BR" sz="2400" b="1" i="1" dirty="0"/>
              <a:t>Igreja de rostos amazônicos</a:t>
            </a:r>
            <a:r>
              <a:rPr lang="pt-BR" sz="2400" b="1" dirty="0"/>
              <a:t> requer responsáveis estáveis; cultura eclesial própria, </a:t>
            </a:r>
            <a:r>
              <a:rPr lang="pt-BR" sz="2400" b="1" i="1" dirty="0"/>
              <a:t>marcadamente laical</a:t>
            </a:r>
            <a:r>
              <a:rPr lang="pt-BR" sz="2400" b="1" dirty="0"/>
              <a:t>; pessoas consagradas que ponha em jogo a CRIATIVIDADE, a audácia missionária, sensibilidade e vida comunitária forte; comunidades eclesiais que defendam os direitos humanos, exerçam o anúncio missionário e vivam a espiritualidade; pastoral de conjunto – REPAM; sonho de comunidades estáveis e mobilidade interna.</a:t>
            </a:r>
          </a:p>
          <a:p>
            <a:pPr lvl="0" algn="ctr"/>
            <a:r>
              <a:rPr lang="pt-BR" sz="3200" b="1" dirty="0" smtClean="0"/>
              <a:t>. 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3361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371981"/>
            <a:ext cx="91440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3200" b="1" dirty="0" smtClean="0"/>
              <a:t>15. </a:t>
            </a:r>
            <a:r>
              <a:rPr lang="pt-BR" sz="3200" b="1" dirty="0"/>
              <a:t>A força e o dom das MULHERES </a:t>
            </a:r>
            <a:r>
              <a:rPr lang="pt-BR" sz="1400" b="1" dirty="0"/>
              <a:t>(99-103)</a:t>
            </a:r>
            <a:r>
              <a:rPr lang="pt-BR" sz="3200" b="1" dirty="0"/>
              <a:t>: </a:t>
            </a:r>
            <a:endParaRPr lang="pt-BR" sz="3200" b="1" dirty="0" smtClean="0"/>
          </a:p>
          <a:p>
            <a:pPr lvl="0" algn="ctr"/>
            <a:r>
              <a:rPr lang="pt-BR" sz="3200" b="1" dirty="0" smtClean="0"/>
              <a:t>presença </a:t>
            </a:r>
            <a:r>
              <a:rPr lang="pt-BR" sz="3200" b="1" dirty="0"/>
              <a:t>de mulheres fortes e corajosas na vida missionária e sacramental, dedicação e fé ardente, sua contribuição segundo o modo que lhes é próprio e prolongando a força e a ternura de Maria, a Mãe; estimular o surgimento de outros serviços e carismas femininos: exercícios de funções eclesiais que não requeiram a Ordem sacra; guia das comunidades. </a:t>
            </a:r>
          </a:p>
          <a:p>
            <a:pPr algn="ctr"/>
            <a:r>
              <a:rPr lang="pt-BR" sz="3200" b="1" dirty="0" smtClean="0"/>
              <a:t>. 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02969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371981"/>
            <a:ext cx="914400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dirty="0" smtClean="0"/>
              <a:t>16.</a:t>
            </a:r>
            <a:r>
              <a:rPr lang="pt-BR" sz="4000" b="1" dirty="0"/>
              <a:t> Ampliar HORIZONTES para além dos conflitos</a:t>
            </a:r>
            <a:r>
              <a:rPr lang="pt-BR" sz="1400" dirty="0"/>
              <a:t> (104-105)</a:t>
            </a:r>
            <a:r>
              <a:rPr lang="pt-BR" sz="4000" b="1" dirty="0"/>
              <a:t>: a Amazônia desafia-nos a superar perspectivas limitadas, soluções pragmáticas (enclausuradas) em aspectos parciais das grandes questões para buscar CAMINHOS MAIS AMPLOS e OUSADOS de </a:t>
            </a:r>
            <a:r>
              <a:rPr lang="pt-BR" sz="4000" b="1" dirty="0" err="1" smtClean="0"/>
              <a:t>inculturação</a:t>
            </a:r>
            <a:r>
              <a:rPr lang="pt-BR" sz="4000" b="1" dirty="0"/>
              <a:t>.</a:t>
            </a:r>
          </a:p>
          <a:p>
            <a:pPr lvl="0" algn="ctr"/>
            <a:r>
              <a:rPr lang="pt-BR" sz="4000" b="1" dirty="0" smtClean="0"/>
              <a:t>. 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7963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371981"/>
            <a:ext cx="914400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4000" b="1" dirty="0" smtClean="0"/>
              <a:t>17.</a:t>
            </a:r>
            <a:r>
              <a:rPr lang="pt-BR" sz="4000" b="1" dirty="0"/>
              <a:t> A CONVIVÊNCIA </a:t>
            </a:r>
            <a:endParaRPr lang="pt-BR" sz="4000" b="1" dirty="0" smtClean="0"/>
          </a:p>
          <a:p>
            <a:pPr lvl="0" algn="ctr"/>
            <a:r>
              <a:rPr lang="pt-BR" sz="4000" b="1" dirty="0" smtClean="0"/>
              <a:t>ecumênica </a:t>
            </a:r>
            <a:r>
              <a:rPr lang="pt-BR" sz="4000" b="1" dirty="0"/>
              <a:t>e inter-religiosa</a:t>
            </a:r>
            <a:r>
              <a:rPr lang="pt-BR" sz="1400" dirty="0"/>
              <a:t> (106-110)</a:t>
            </a:r>
            <a:r>
              <a:rPr lang="pt-BR" sz="4000" b="1" dirty="0"/>
              <a:t>: </a:t>
            </a:r>
            <a:endParaRPr lang="pt-BR" sz="4000" b="1" dirty="0" smtClean="0"/>
          </a:p>
          <a:p>
            <a:pPr lvl="0" algn="ctr"/>
            <a:r>
              <a:rPr lang="pt-BR" sz="4000" b="1" dirty="0" smtClean="0"/>
              <a:t>em </a:t>
            </a:r>
            <a:r>
              <a:rPr lang="pt-BR" sz="4000" b="1" dirty="0"/>
              <a:t>uma AMAZÔNIA PLURIRRELIGIOSA, os crentes precisam encontrar espaços para dialogar e atuar juntos pelo bem comum e a promoção dos mais pobres.</a:t>
            </a:r>
          </a:p>
          <a:p>
            <a:pPr algn="ctr"/>
            <a:r>
              <a:rPr lang="pt-BR" sz="4000" b="1" dirty="0" smtClean="0"/>
              <a:t>. 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6116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909043" y="2443460"/>
            <a:ext cx="498788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i="1" dirty="0"/>
              <a:t>“Sonho com comunidades cristãs capazes de se devotar e encarnar de tal modo na Amazônia, que deem à Igreja rostos novos com traços amazônicos”. 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38150" y="2878711"/>
            <a:ext cx="826770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pt-BR" sz="2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90500" y="3741688"/>
            <a:ext cx="85153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</a:rPr>
              <a:t>A nossa existência possui uma circularidade em diferentes tempos, o </a:t>
            </a:r>
            <a:r>
              <a:rPr lang="pt-BR" sz="2800" i="1" dirty="0">
                <a:latin typeface="Arial" panose="020B0604020202020204" pitchFamily="34" charset="0"/>
                <a:ea typeface="Calibri" panose="020F0502020204030204" pitchFamily="34" charset="0"/>
              </a:rPr>
              <a:t>passado </a:t>
            </a: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</a:rPr>
              <a:t>e o</a:t>
            </a:r>
            <a:r>
              <a:rPr lang="pt-BR" sz="2800" i="1" dirty="0">
                <a:latin typeface="Arial" panose="020B0604020202020204" pitchFamily="34" charset="0"/>
                <a:ea typeface="Calibri" panose="020F0502020204030204" pitchFamily="34" charset="0"/>
              </a:rPr>
              <a:t> presente</a:t>
            </a:r>
            <a:r>
              <a:rPr lang="pt-BR" sz="2800" dirty="0">
                <a:latin typeface="Arial" panose="020B0604020202020204" pitchFamily="34" charset="0"/>
                <a:ea typeface="Calibri" panose="020F0502020204030204" pitchFamily="34" charset="0"/>
              </a:rPr>
              <a:t>. Neles os nossos sonhos se tornam realidades e outros ainda não. O Papa Francisco ensina que não devemos perder a capacidade de sonhar, entendido por ele como uma porta e um caminho.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30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371981"/>
            <a:ext cx="91440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dirty="0"/>
              <a:t>Nós que estamos na Amazônia devemos concretizar esses </a:t>
            </a:r>
            <a:r>
              <a:rPr lang="pt-BR" sz="3200" b="1" i="1" dirty="0"/>
              <a:t>Sonhos Eclesiais.</a:t>
            </a:r>
            <a:r>
              <a:rPr lang="pt-BR" sz="3200" b="1" dirty="0"/>
              <a:t> Todos devem se esforçar. Nós assistimos algumas danças indígenas coletivas. Tem um soprador principal, ele sopra algumas notas e os demais complementam a melodia, soprando às flautinhas que o soprador principal não soprou. Só assim se cria uma melodia e harmonia, de sons e de passos. </a:t>
            </a:r>
          </a:p>
        </p:txBody>
      </p:sp>
    </p:spTree>
    <p:extLst>
      <p:ext uri="{BB962C8B-B14F-4D97-AF65-F5344CB8AC3E}">
        <p14:creationId xmlns:p14="http://schemas.microsoft.com/office/powerpoint/2010/main" val="37009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570101"/>
            <a:ext cx="91440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dirty="0" smtClean="0"/>
              <a:t>Na </a:t>
            </a:r>
            <a:r>
              <a:rPr lang="pt-BR" sz="3200" b="1" dirty="0"/>
              <a:t>nossa Igreja também acontece isso, nós não fazemos tudo sozinhos, outras pessoas fazem o que deixamos de fazer. No final tudo fica completo. Numa dança indígena todos dançam dando os mesmos ritmos. Não ficaria bem se cada um dançasse de seu jeito. É hora de sermos corajosos, criativos, audaciosos cheios de espiritualidade comunitária. </a:t>
            </a:r>
          </a:p>
        </p:txBody>
      </p:sp>
    </p:spTree>
    <p:extLst>
      <p:ext uri="{BB962C8B-B14F-4D97-AF65-F5344CB8AC3E}">
        <p14:creationId xmlns:p14="http://schemas.microsoft.com/office/powerpoint/2010/main" val="27131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38150" y="2573911"/>
            <a:ext cx="82677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pt-BR" sz="5400" b="1" dirty="0" smtClean="0"/>
              <a:t>CAMINHAR </a:t>
            </a:r>
            <a:r>
              <a:rPr lang="pt-BR" sz="5400" b="1" dirty="0"/>
              <a:t>junto </a:t>
            </a:r>
            <a:endParaRPr lang="pt-BR" sz="5400" b="1" dirty="0" smtClean="0"/>
          </a:p>
          <a:p>
            <a:pPr algn="ctr"/>
            <a:r>
              <a:rPr lang="pt-BR" sz="5400" b="1" dirty="0" smtClean="0"/>
              <a:t>com </a:t>
            </a:r>
            <a:r>
              <a:rPr lang="pt-BR" sz="5400" b="1" dirty="0"/>
              <a:t>os povos da Amazônia.</a:t>
            </a:r>
          </a:p>
          <a:p>
            <a:pPr lvl="0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081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38150" y="2402461"/>
            <a:ext cx="8458200" cy="37010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/>
              <a:t>2. Igreja </a:t>
            </a:r>
            <a:r>
              <a:rPr lang="pt-BR" sz="5400" b="1" dirty="0"/>
              <a:t>com </a:t>
            </a:r>
            <a:endParaRPr lang="pt-BR" sz="5400" b="1" dirty="0" smtClean="0"/>
          </a:p>
          <a:p>
            <a:pPr algn="ctr"/>
            <a:r>
              <a:rPr lang="pt-BR" sz="5400" b="1" dirty="0" smtClean="0"/>
              <a:t>ROSTO </a:t>
            </a:r>
            <a:r>
              <a:rPr lang="pt-BR" sz="5400" b="1" dirty="0"/>
              <a:t>AMAZÔNICO: encontro, harmonia, </a:t>
            </a:r>
            <a:r>
              <a:rPr lang="pt-BR" sz="5400" b="1" dirty="0" err="1"/>
              <a:t>pluriforme</a:t>
            </a:r>
            <a:r>
              <a:rPr lang="pt-BR" sz="5400" b="1" dirty="0"/>
              <a:t>.</a:t>
            </a:r>
          </a:p>
          <a:p>
            <a:pPr lvl="0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38150" y="2402461"/>
            <a:ext cx="8458200" cy="37010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5400" b="1" dirty="0"/>
              <a:t>3</a:t>
            </a:r>
            <a:r>
              <a:rPr lang="pt-BR" sz="5400" b="1" dirty="0" smtClean="0"/>
              <a:t>. </a:t>
            </a:r>
            <a:r>
              <a:rPr lang="pt-BR" sz="5400" b="1" dirty="0"/>
              <a:t>Anunciar </a:t>
            </a:r>
            <a:endParaRPr lang="pt-BR" sz="5400" b="1" dirty="0" smtClean="0"/>
          </a:p>
          <a:p>
            <a:pPr lvl="0" algn="ctr"/>
            <a:r>
              <a:rPr lang="pt-BR" sz="5400" b="1" dirty="0" smtClean="0"/>
              <a:t>JESUS </a:t>
            </a:r>
            <a:r>
              <a:rPr lang="pt-BR" sz="5400" b="1" dirty="0"/>
              <a:t>CRISTO </a:t>
            </a:r>
            <a:r>
              <a:rPr lang="pt-BR" sz="2000" b="1" dirty="0"/>
              <a:t>(62-65) </a:t>
            </a:r>
            <a:r>
              <a:rPr lang="pt-BR" sz="5400" b="1" dirty="0"/>
              <a:t>– resposta aos desejos amazônicos.</a:t>
            </a:r>
          </a:p>
          <a:p>
            <a:pPr algn="ctr"/>
            <a:endParaRPr lang="pt-BR" sz="5400" b="1" dirty="0"/>
          </a:p>
          <a:p>
            <a:pPr lvl="0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38150" y="2402461"/>
            <a:ext cx="8458200" cy="53630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/>
              <a:t>4. </a:t>
            </a:r>
            <a:r>
              <a:rPr lang="pt-BR" sz="5400" b="1" dirty="0"/>
              <a:t>Promoção dos </a:t>
            </a:r>
            <a:endParaRPr lang="pt-BR" sz="5400" b="1" dirty="0" smtClean="0"/>
          </a:p>
          <a:p>
            <a:pPr algn="ctr"/>
            <a:r>
              <a:rPr lang="pt-BR" sz="5400" b="1" dirty="0" smtClean="0"/>
              <a:t>DIREITOS </a:t>
            </a:r>
            <a:r>
              <a:rPr lang="pt-BR" sz="5400" b="1" dirty="0"/>
              <a:t>HUMANOS, dignidade humana, do anúncio na Amazônia </a:t>
            </a:r>
            <a:r>
              <a:rPr lang="pt-BR" dirty="0"/>
              <a:t>(64-5). </a:t>
            </a:r>
          </a:p>
          <a:p>
            <a:pPr lvl="0" algn="ctr"/>
            <a:endParaRPr lang="pt-BR" sz="5400" b="1" dirty="0"/>
          </a:p>
          <a:p>
            <a:pPr algn="ctr"/>
            <a:endParaRPr lang="pt-BR" sz="5400" b="1" dirty="0"/>
          </a:p>
          <a:p>
            <a:pPr lvl="0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7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40703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4000" b="1" dirty="0"/>
              <a:t>5</a:t>
            </a:r>
            <a:r>
              <a:rPr lang="pt-BR" sz="4000" b="1" dirty="0" smtClean="0"/>
              <a:t>. </a:t>
            </a:r>
            <a:r>
              <a:rPr lang="pt-BR" sz="4000" b="1" dirty="0"/>
              <a:t>A </a:t>
            </a:r>
            <a:r>
              <a:rPr lang="pt-BR" sz="4000" b="1" dirty="0" err="1"/>
              <a:t>inculturação</a:t>
            </a:r>
            <a:r>
              <a:rPr lang="pt-BR" sz="4000" b="1" dirty="0"/>
              <a:t> da fé </a:t>
            </a:r>
            <a:r>
              <a:rPr lang="pt-BR" sz="4000" dirty="0"/>
              <a:t>(66-69) </a:t>
            </a:r>
            <a:endParaRPr lang="pt-BR" sz="4000" dirty="0" smtClean="0"/>
          </a:p>
          <a:p>
            <a:pPr lvl="0" algn="ctr"/>
            <a:r>
              <a:rPr lang="pt-BR" sz="4000" b="1" dirty="0" smtClean="0"/>
              <a:t>na AMAZÔNIA </a:t>
            </a:r>
            <a:r>
              <a:rPr lang="pt-BR" sz="4000" b="1" dirty="0"/>
              <a:t>que </a:t>
            </a:r>
            <a:endParaRPr lang="pt-BR" sz="4000" b="1" dirty="0" smtClean="0"/>
          </a:p>
          <a:p>
            <a:pPr lvl="0" algn="ctr"/>
            <a:r>
              <a:rPr lang="pt-BR" sz="4000" b="1" dirty="0" smtClean="0"/>
              <a:t>RESPEITE </a:t>
            </a:r>
            <a:r>
              <a:rPr lang="pt-BR" sz="4000" b="1" dirty="0"/>
              <a:t>A TRADIÇÃO </a:t>
            </a:r>
            <a:endParaRPr lang="pt-BR" sz="4000" b="1" dirty="0" smtClean="0"/>
          </a:p>
          <a:p>
            <a:pPr lvl="0" algn="ctr"/>
            <a:r>
              <a:rPr lang="pt-BR" sz="4000" b="1" dirty="0" smtClean="0"/>
              <a:t>compreendida </a:t>
            </a:r>
            <a:r>
              <a:rPr lang="pt-BR" sz="4000" b="1" dirty="0"/>
              <a:t>como a raiz de uma árvore que cresce e não como depósito estático e peça de museu; fogo vivo e aceso</a:t>
            </a:r>
            <a:r>
              <a:rPr lang="pt-BR" sz="4000" b="1" dirty="0" smtClean="0"/>
              <a:t>.</a:t>
            </a:r>
            <a:endParaRPr lang="pt-BR" sz="4000" b="1" dirty="0"/>
          </a:p>
          <a:p>
            <a:pPr lvl="0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0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37010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/>
              <a:t>6. </a:t>
            </a:r>
            <a:r>
              <a:rPr lang="pt-BR" sz="5400" b="1" dirty="0"/>
              <a:t>INCULTURAÇÃO </a:t>
            </a:r>
            <a:endParaRPr lang="pt-BR" sz="5400" b="1" dirty="0" smtClean="0"/>
          </a:p>
          <a:p>
            <a:pPr algn="ctr"/>
            <a:r>
              <a:rPr lang="pt-BR" sz="5400" b="1" dirty="0" smtClean="0"/>
              <a:t>como </a:t>
            </a:r>
            <a:r>
              <a:rPr lang="pt-BR" sz="5400" b="1" dirty="0"/>
              <a:t>uma </a:t>
            </a:r>
            <a:endParaRPr lang="pt-BR" sz="5400" b="1" dirty="0" smtClean="0"/>
          </a:p>
          <a:p>
            <a:pPr algn="ctr"/>
            <a:r>
              <a:rPr lang="pt-BR" sz="5400" b="1" dirty="0" smtClean="0"/>
              <a:t>FECUNDAÇÃO </a:t>
            </a:r>
          </a:p>
          <a:p>
            <a:pPr algn="ctr"/>
            <a:r>
              <a:rPr lang="pt-BR" sz="5400" b="1" dirty="0" smtClean="0"/>
              <a:t>do </a:t>
            </a:r>
            <a:r>
              <a:rPr lang="pt-BR" sz="5400" b="1" dirty="0"/>
              <a:t>Espírito Santo</a:t>
            </a:r>
            <a:r>
              <a:rPr lang="pt-BR" dirty="0"/>
              <a:t>.</a:t>
            </a:r>
          </a:p>
          <a:p>
            <a:pPr lvl="0" algn="ctr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4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565815" y="1576685"/>
            <a:ext cx="23748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0"/>
              </a:rPr>
              <a:t>Chaves de leitura</a:t>
            </a:r>
            <a:endParaRPr lang="pt-BR" sz="2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402461"/>
            <a:ext cx="9144000" cy="45320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pt-BR" sz="5400" b="1" dirty="0"/>
              <a:t>7</a:t>
            </a:r>
            <a:r>
              <a:rPr lang="pt-BR" sz="5400" b="1" dirty="0" smtClean="0"/>
              <a:t>. </a:t>
            </a:r>
            <a:r>
              <a:rPr lang="pt-BR" sz="5400" b="1" dirty="0"/>
              <a:t>Sonhar em </a:t>
            </a:r>
            <a:endParaRPr lang="pt-BR" sz="5400" b="1" dirty="0" smtClean="0"/>
          </a:p>
          <a:p>
            <a:pPr lvl="0" algn="ctr"/>
            <a:r>
              <a:rPr lang="pt-BR" sz="5400" b="1" dirty="0" smtClean="0"/>
              <a:t>NOVOS </a:t>
            </a:r>
            <a:r>
              <a:rPr lang="pt-BR" sz="5400" b="1" dirty="0"/>
              <a:t>MODELOS DE IGREJA na </a:t>
            </a:r>
            <a:r>
              <a:rPr lang="pt-BR" sz="5400" b="1" dirty="0" smtClean="0"/>
              <a:t>AMAZÔNIA </a:t>
            </a:r>
          </a:p>
          <a:p>
            <a:pPr lvl="0" algn="ctr"/>
            <a:r>
              <a:rPr lang="pt-BR" sz="5400" b="1" dirty="0" smtClean="0"/>
              <a:t>– </a:t>
            </a:r>
            <a:r>
              <a:rPr lang="pt-BR" sz="5400" b="1" dirty="0"/>
              <a:t>o cristianismo não dispõe de um único modelo cultural. </a:t>
            </a:r>
          </a:p>
          <a:p>
            <a:pPr algn="ctr"/>
            <a:endParaRPr lang="pt-BR"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ava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caravana.potx</Template>
  <TotalTime>226</TotalTime>
  <Words>918</Words>
  <Application>Microsoft Office PowerPoint</Application>
  <PresentationFormat>Apresentação na tela (4:3)</PresentationFormat>
  <Paragraphs>71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caravana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Vilma Baldin</dc:creator>
  <cp:lastModifiedBy>justinosar@outlook.com</cp:lastModifiedBy>
  <cp:revision>48</cp:revision>
  <dcterms:created xsi:type="dcterms:W3CDTF">2021-04-09T16:57:19Z</dcterms:created>
  <dcterms:modified xsi:type="dcterms:W3CDTF">2021-07-17T04:11:22Z</dcterms:modified>
</cp:coreProperties>
</file>