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4" r:id="rId1"/>
    <p:sldMasterId id="2147483658" r:id="rId2"/>
  </p:sldMasterIdLst>
  <p:sldIdLst>
    <p:sldId id="257" r:id="rId3"/>
    <p:sldId id="259" r:id="rId4"/>
    <p:sldId id="261" r:id="rId5"/>
    <p:sldId id="260" r:id="rId6"/>
    <p:sldId id="262" r:id="rId7"/>
    <p:sldId id="263" r:id="rId8"/>
    <p:sldId id="264" r:id="rId9"/>
    <p:sldId id="265" r:id="rId10"/>
    <p:sldId id="267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83">
          <p15:clr>
            <a:srgbClr val="A4A3A4"/>
          </p15:clr>
        </p15:guide>
        <p15:guide id="2" pos="289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44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 showGuides="1">
      <p:cViewPr>
        <p:scale>
          <a:sx n="75" d="100"/>
          <a:sy n="75" d="100"/>
        </p:scale>
        <p:origin x="1666" y="187"/>
      </p:cViewPr>
      <p:guideLst>
        <p:guide orient="horz" pos="783"/>
        <p:guide pos="289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undo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 descr="caravana_vasad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308" y="145433"/>
            <a:ext cx="3752088" cy="4419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7501" y="2936640"/>
            <a:ext cx="8497888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6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Texto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99874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182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9116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764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6424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870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9" name="Picture 8" descr="caravana_vasado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6069" y="145433"/>
              <a:ext cx="3752088" cy="441960"/>
            </a:xfrm>
            <a:prstGeom prst="rect">
              <a:avLst/>
            </a:prstGeom>
          </p:spPr>
        </p:pic>
      </p:grp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9431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TEXTO</a:t>
            </a:r>
          </a:p>
        </p:txBody>
      </p:sp>
    </p:spTree>
    <p:extLst>
      <p:ext uri="{BB962C8B-B14F-4D97-AF65-F5344CB8AC3E}">
        <p14:creationId xmlns:p14="http://schemas.microsoft.com/office/powerpoint/2010/main" val="1899874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9" name="Picture 8" descr="caravana_vasado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6069" y="145433"/>
              <a:ext cx="3752088" cy="441960"/>
            </a:xfrm>
            <a:prstGeom prst="rect">
              <a:avLst/>
            </a:prstGeom>
          </p:spPr>
        </p:pic>
      </p:grp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9431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TEXTO</a:t>
            </a:r>
          </a:p>
        </p:txBody>
      </p:sp>
    </p:spTree>
    <p:extLst>
      <p:ext uri="{BB962C8B-B14F-4D97-AF65-F5344CB8AC3E}">
        <p14:creationId xmlns:p14="http://schemas.microsoft.com/office/powerpoint/2010/main" val="1899874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340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567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072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179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642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759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undo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 descr="caravana_vasad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308" y="145433"/>
            <a:ext cx="3752088" cy="4419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7501" y="2936640"/>
            <a:ext cx="8497888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6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Texto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" y="3882964"/>
            <a:ext cx="8936130" cy="96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pt-BR" sz="2400" b="1" dirty="0">
                <a:solidFill>
                  <a:srgbClr val="008000"/>
                </a:solidFill>
              </a:rPr>
              <a:t>Novos Caminhos Para a Igreja </a:t>
            </a:r>
            <a:r>
              <a:rPr lang="pt-BR" sz="2400" dirty="0">
                <a:solidFill>
                  <a:srgbClr val="008000"/>
                </a:solidFill>
              </a:rPr>
              <a:t>– </a:t>
            </a:r>
            <a:r>
              <a:rPr lang="pt-BR" sz="2400" dirty="0">
                <a:solidFill>
                  <a:srgbClr val="164415"/>
                </a:solidFill>
              </a:rPr>
              <a:t>Um Projeto à luz</a:t>
            </a:r>
          </a:p>
          <a:p>
            <a:pPr algn="ctr">
              <a:lnSpc>
                <a:spcPct val="120000"/>
              </a:lnSpc>
            </a:pPr>
            <a:r>
              <a:rPr lang="pt-BR" sz="2400" dirty="0">
                <a:solidFill>
                  <a:srgbClr val="164415"/>
                </a:solidFill>
              </a:rPr>
              <a:t>do Documento Final do Sínodo Para a Amazônia </a:t>
            </a:r>
            <a:endParaRPr lang="en-US" sz="2400" dirty="0">
              <a:solidFill>
                <a:srgbClr val="164415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5086049"/>
            <a:ext cx="9144000" cy="96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pt-BR" sz="2400" b="1" dirty="0">
                <a:solidFill>
                  <a:schemeClr val="bg1">
                    <a:lumMod val="50000"/>
                  </a:schemeClr>
                </a:solidFill>
              </a:rPr>
              <a:t>Conversão Integral </a:t>
            </a:r>
          </a:p>
          <a:p>
            <a:pPr algn="ctr">
              <a:lnSpc>
                <a:spcPct val="120000"/>
              </a:lnSpc>
            </a:pPr>
            <a:r>
              <a:rPr lang="pt-BR" sz="2400" b="1" dirty="0">
                <a:solidFill>
                  <a:schemeClr val="bg1">
                    <a:lumMod val="50000"/>
                  </a:schemeClr>
                </a:solidFill>
              </a:rPr>
              <a:t>e Conversão Pastoral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" y="6249898"/>
            <a:ext cx="9144000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Assessoria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: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Márcia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Oliveira</a:t>
            </a:r>
          </a:p>
        </p:txBody>
      </p:sp>
    </p:spTree>
    <p:extLst>
      <p:ext uri="{BB962C8B-B14F-4D97-AF65-F5344CB8AC3E}">
        <p14:creationId xmlns:p14="http://schemas.microsoft.com/office/powerpoint/2010/main" val="549832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8/6/2021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445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t.wikinews.org/wiki/STF_retoma_julgamento_de_demarca%C3%A7%C3%A3o_da_Raposa_Serra_do_Sol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creativecommons.org/licenses/by/3.0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historiasylvio.blogspot.com/2018/04/escravidao-no-brasil.html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creativecommons.org/licenses/by-sa/3.0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amazoniareal.com.br/munduruku-fazem-protesto-em-brasilia-pela-demarcacao-da-terra-sawre-muybu/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creativecommons.org/licenses/by/3.0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pnudbrasil/22339276050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creativecommons.org/licenses/by/3.0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apublica.org/2019/10/acordo-com-eua-em-alcantara-pode-causar-tragedia-sem-precedentediz-advogado-quilombola/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creativecommons.org/licenses/by-nd/3.0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essenza.com/pt-pt/2020/01/manifesto-do-piarac%CC%A7u-liderancas-indigenas-denunciam-politica-do-governo-bolsonaro/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creativecommons.org/licenses/by/3.0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798" y="378670"/>
            <a:ext cx="5621628" cy="6621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" y="4118634"/>
            <a:ext cx="8936130" cy="574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pt-BR" sz="2800" b="1" dirty="0">
                <a:solidFill>
                  <a:srgbClr val="008000"/>
                </a:solidFill>
              </a:rPr>
              <a:t>DIREITOS DOS POVOS DA AMAZÔNIA À LUZ DO SÍNODO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5086049"/>
            <a:ext cx="9144000" cy="949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pt-BR" sz="2400" b="1" dirty="0">
                <a:solidFill>
                  <a:schemeClr val="bg1">
                    <a:lumMod val="50000"/>
                  </a:schemeClr>
                </a:solidFill>
              </a:rPr>
              <a:t>OS DIREITOS DOS POVOS NOS DOCUMENTOS </a:t>
            </a:r>
          </a:p>
          <a:p>
            <a:pPr algn="ctr">
              <a:lnSpc>
                <a:spcPct val="120000"/>
              </a:lnSpc>
            </a:pPr>
            <a:r>
              <a:rPr lang="pt-BR" sz="2400" b="1" dirty="0">
                <a:solidFill>
                  <a:schemeClr val="bg1">
                    <a:lumMod val="50000"/>
                  </a:schemeClr>
                </a:solidFill>
              </a:rPr>
              <a:t>DO SÍNODO PARA A AMAZÔNIA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" y="6249898"/>
            <a:ext cx="9144000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Assessoria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: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Felício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Pontes</a:t>
            </a:r>
          </a:p>
        </p:txBody>
      </p:sp>
    </p:spTree>
    <p:extLst>
      <p:ext uri="{BB962C8B-B14F-4D97-AF65-F5344CB8AC3E}">
        <p14:creationId xmlns:p14="http://schemas.microsoft.com/office/powerpoint/2010/main" val="27528811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AE5274-6E83-4E64-85CF-B15833B1C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MODELO SOCIOAMBIENTAL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9F8C2CE-3BA5-4D87-88D4-87187D98344F}"/>
              </a:ext>
            </a:extLst>
          </p:cNvPr>
          <p:cNvSpPr txBox="1">
            <a:spLocks/>
          </p:cNvSpPr>
          <p:nvPr/>
        </p:nvSpPr>
        <p:spPr>
          <a:xfrm>
            <a:off x="325120" y="3627119"/>
            <a:ext cx="4243589" cy="256644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200" dirty="0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O conjunto de 17 tipos de atividades do ecossistema amazônico — do abastecimento de água e regulação climática ao fornecimento de alimentos, como peixes, frutas e castanhas — atinge 692 bilhões de dólares por ano</a:t>
            </a:r>
          </a:p>
        </p:txBody>
      </p:sp>
      <p:pic>
        <p:nvPicPr>
          <p:cNvPr id="6" name="Imagem 4">
            <a:extLst>
              <a:ext uri="{FF2B5EF4-FFF2-40B4-BE49-F238E27FC236}">
                <a16:creationId xmlns:a16="http://schemas.microsoft.com/office/drawing/2014/main" id="{FAACDB7A-8020-433C-9172-9C32C28A42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04"/>
          <a:stretch/>
        </p:blipFill>
        <p:spPr>
          <a:xfrm>
            <a:off x="6390640" y="2654086"/>
            <a:ext cx="2753360" cy="418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1100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AE5274-6E83-4E64-85CF-B15833B1C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MODELO SOCIOAMBIENTAL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9F8C2CE-3BA5-4D87-88D4-87187D98344F}"/>
              </a:ext>
            </a:extLst>
          </p:cNvPr>
          <p:cNvSpPr txBox="1">
            <a:spLocks/>
          </p:cNvSpPr>
          <p:nvPr/>
        </p:nvSpPr>
        <p:spPr>
          <a:xfrm>
            <a:off x="325120" y="3627119"/>
            <a:ext cx="4243589" cy="25664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200" dirty="0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Empreendimentos em </a:t>
            </a:r>
            <a:r>
              <a:rPr lang="pt-BR" sz="2200" dirty="0" err="1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bionegócios</a:t>
            </a:r>
            <a:r>
              <a:rPr lang="pt-BR" sz="2200" dirty="0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 na Amazônia já são responsáveis por pelo menos 1,2 mil produtos e serviços, em setores como os de alimentos, fármacos, essências, turismo e artesanato.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9199E89-428D-43BF-B578-2F71E8D28C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1101" t="1" r="3414" b="-1820"/>
          <a:stretch/>
        </p:blipFill>
        <p:spPr>
          <a:xfrm>
            <a:off x="4490720" y="2184400"/>
            <a:ext cx="4653280" cy="4778523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014545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AE5274-6E83-4E64-85CF-B15833B1C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MODELO SOCIOAMBIENTAL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9F8C2CE-3BA5-4D87-88D4-87187D98344F}"/>
              </a:ext>
            </a:extLst>
          </p:cNvPr>
          <p:cNvSpPr txBox="1">
            <a:spLocks/>
          </p:cNvSpPr>
          <p:nvPr/>
        </p:nvSpPr>
        <p:spPr>
          <a:xfrm>
            <a:off x="325120" y="3627119"/>
            <a:ext cx="4243589" cy="25664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200" dirty="0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Só o mercado mundial de fitoterápicos movimenta 50 bilhões de dólares anuais. No Brasil, esse mercado é recente. Movimenta 500 milhões de dólares/ano.</a:t>
            </a:r>
          </a:p>
        </p:txBody>
      </p:sp>
      <p:pic>
        <p:nvPicPr>
          <p:cNvPr id="6" name="Imagem 4" descr="Vaso com planta verde&#10;&#10;Descrição gerada automaticamente">
            <a:extLst>
              <a:ext uri="{FF2B5EF4-FFF2-40B4-BE49-F238E27FC236}">
                <a16:creationId xmlns:a16="http://schemas.microsoft.com/office/drawing/2014/main" id="{C0CA8BCB-BD2D-4F29-B22A-531590F680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488" b="-1"/>
          <a:stretch/>
        </p:blipFill>
        <p:spPr>
          <a:xfrm>
            <a:off x="5416803" y="3142064"/>
            <a:ext cx="3727197" cy="3715935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888696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AE5274-6E83-4E64-85CF-B15833B1C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MODELO SOCIOAMBIENTAL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9F8C2CE-3BA5-4D87-88D4-87187D98344F}"/>
              </a:ext>
            </a:extLst>
          </p:cNvPr>
          <p:cNvSpPr txBox="1">
            <a:spLocks/>
          </p:cNvSpPr>
          <p:nvPr/>
        </p:nvSpPr>
        <p:spPr>
          <a:xfrm>
            <a:off x="325120" y="3627119"/>
            <a:ext cx="4243589" cy="323088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200" dirty="0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Um desafio para o modelo: apenas 1% da biodiversidade amazônica foi estudada do ponto de vista químico ou farmacológico.</a:t>
            </a:r>
          </a:p>
          <a:p>
            <a:r>
              <a:rPr lang="pt-BR" sz="2200" dirty="0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Apesar disso, existem menos doutores em toda a Amazônia Legal (4 mil) do que na Universidade de São Paulo (5 mil).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F55BB61-590E-4B62-B0F5-1982CE0E59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170" r="-1" b="22993"/>
          <a:stretch/>
        </p:blipFill>
        <p:spPr>
          <a:xfrm>
            <a:off x="4827523" y="2554566"/>
            <a:ext cx="4316477" cy="4303434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249314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AE5274-6E83-4E64-85CF-B15833B1C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94318"/>
            <a:ext cx="3891280" cy="832801"/>
          </a:xfrm>
        </p:spPr>
        <p:txBody>
          <a:bodyPr/>
          <a:lstStyle/>
          <a:p>
            <a:r>
              <a:rPr lang="pt-BR" b="1" dirty="0"/>
              <a:t>PLURALISMO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9F8C2CE-3BA5-4D87-88D4-87187D98344F}"/>
              </a:ext>
            </a:extLst>
          </p:cNvPr>
          <p:cNvSpPr txBox="1">
            <a:spLocks/>
          </p:cNvSpPr>
          <p:nvPr/>
        </p:nvSpPr>
        <p:spPr>
          <a:xfrm>
            <a:off x="325120" y="3627119"/>
            <a:ext cx="4243589" cy="3230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Documento do Sínodo para a Amazônia (n. 15, 33, 55, 98)</a:t>
            </a:r>
          </a:p>
          <a:p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Direito à autodeterminação; à demarcação dos territórios; e à consulta prévia, livre e informada (n. 47)</a:t>
            </a:r>
          </a:p>
        </p:txBody>
      </p:sp>
      <p:pic>
        <p:nvPicPr>
          <p:cNvPr id="6" name="Imagem 5" descr="Pessoas em pé segurando pipa&#10;&#10;Descrição gerada automaticamente">
            <a:extLst>
              <a:ext uri="{FF2B5EF4-FFF2-40B4-BE49-F238E27FC236}">
                <a16:creationId xmlns:a16="http://schemas.microsoft.com/office/drawing/2014/main" id="{1EC4CE2F-7EFF-435E-9FFE-E1B087CB7C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4096" r="19453" b="-1"/>
          <a:stretch/>
        </p:blipFill>
        <p:spPr>
          <a:xfrm>
            <a:off x="4644643" y="2245981"/>
            <a:ext cx="4499357" cy="4485762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6052AE39-15E1-4168-931A-D9EC1E0809AC}"/>
              </a:ext>
            </a:extLst>
          </p:cNvPr>
          <p:cNvSpPr txBox="1"/>
          <p:nvPr/>
        </p:nvSpPr>
        <p:spPr>
          <a:xfrm>
            <a:off x="7605047" y="6605486"/>
            <a:ext cx="1540475" cy="307777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n-US" sz="700">
                <a:solidFill>
                  <a:srgbClr val="FFFFFF"/>
                </a:solidFill>
              </a:rPr>
              <a:t> de Autor desconhecido está licenciada sob 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969126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AE5274-6E83-4E64-85CF-B15833B1C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94318"/>
            <a:ext cx="3891280" cy="832801"/>
          </a:xfrm>
        </p:spPr>
        <p:txBody>
          <a:bodyPr/>
          <a:lstStyle/>
          <a:p>
            <a:r>
              <a:rPr lang="pt-BR" b="1" dirty="0"/>
              <a:t>DOUTRINA DO INTEGRACIONISMO </a:t>
            </a:r>
            <a:br>
              <a:rPr lang="pt-BR" b="1" dirty="0"/>
            </a:br>
            <a:r>
              <a:rPr lang="pt-BR" b="1" dirty="0"/>
              <a:t>OU ASSIMILAIONISMO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9F8C2CE-3BA5-4D87-88D4-87187D98344F}"/>
              </a:ext>
            </a:extLst>
          </p:cNvPr>
          <p:cNvSpPr txBox="1">
            <a:spLocks/>
          </p:cNvSpPr>
          <p:nvPr/>
        </p:nvSpPr>
        <p:spPr>
          <a:xfrm>
            <a:off x="325120" y="3627119"/>
            <a:ext cx="4243589" cy="3230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Lei 6001/73</a:t>
            </a:r>
          </a:p>
          <a:p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Art. 1º. Esta Lei regula a situação jurídica dos índios ou silvícolas e das comunidades indígenas, com o propósito de preservar a sua cultura e integrá-los, progressiva e harmoniosamente, à comunhão nacional.</a:t>
            </a:r>
          </a:p>
        </p:txBody>
      </p:sp>
      <p:pic>
        <p:nvPicPr>
          <p:cNvPr id="8" name="Imagem 4">
            <a:extLst>
              <a:ext uri="{FF2B5EF4-FFF2-40B4-BE49-F238E27FC236}">
                <a16:creationId xmlns:a16="http://schemas.microsoft.com/office/drawing/2014/main" id="{313937CE-E9B0-4F63-8881-BF8DB87EEF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4791" r="21768" b="1"/>
          <a:stretch/>
        </p:blipFill>
        <p:spPr>
          <a:xfrm>
            <a:off x="4576816" y="2281074"/>
            <a:ext cx="4590797" cy="4576925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7F9C7A07-92F1-49BA-823D-6A6453E9BC48}"/>
              </a:ext>
            </a:extLst>
          </p:cNvPr>
          <p:cNvSpPr txBox="1"/>
          <p:nvPr/>
        </p:nvSpPr>
        <p:spPr>
          <a:xfrm>
            <a:off x="7515595" y="6550222"/>
            <a:ext cx="1652018" cy="307777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n-US" sz="700">
                <a:solidFill>
                  <a:srgbClr val="FFFFFF"/>
                </a:solidFill>
              </a:rPr>
              <a:t> de Autor desconhecido está licenciada sob 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880929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AE5274-6E83-4E64-85CF-B15833B1C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94318"/>
            <a:ext cx="3891280" cy="832801"/>
          </a:xfrm>
        </p:spPr>
        <p:txBody>
          <a:bodyPr/>
          <a:lstStyle/>
          <a:p>
            <a:r>
              <a:rPr lang="pt-BR" b="1" dirty="0"/>
              <a:t>PLURALISMO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9F8C2CE-3BA5-4D87-88D4-87187D98344F}"/>
              </a:ext>
            </a:extLst>
          </p:cNvPr>
          <p:cNvSpPr txBox="1">
            <a:spLocks/>
          </p:cNvSpPr>
          <p:nvPr/>
        </p:nvSpPr>
        <p:spPr>
          <a:xfrm>
            <a:off x="325120" y="3627119"/>
            <a:ext cx="4243589" cy="3230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CF, art. 231, caput:</a:t>
            </a:r>
          </a:p>
          <a:p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São reconhecidos aos índios sua organização social, costumes, línguas, crenças e tradições, e os direitos originários sobre as terras que tradicionalmente ocupam, competindo à União demarcá-las, proteger e fazer respeitar todos os seus bens.</a:t>
            </a:r>
          </a:p>
        </p:txBody>
      </p:sp>
      <p:pic>
        <p:nvPicPr>
          <p:cNvPr id="8" name="Imagem 4">
            <a:extLst>
              <a:ext uri="{FF2B5EF4-FFF2-40B4-BE49-F238E27FC236}">
                <a16:creationId xmlns:a16="http://schemas.microsoft.com/office/drawing/2014/main" id="{5F7B422B-025A-4779-98AF-1ACF1D735F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7636" r="18170"/>
          <a:stretch/>
        </p:blipFill>
        <p:spPr>
          <a:xfrm>
            <a:off x="4690625" y="2418080"/>
            <a:ext cx="4453375" cy="4439919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831EC538-821D-4EA9-B7F1-2FE805DA914F}"/>
              </a:ext>
            </a:extLst>
          </p:cNvPr>
          <p:cNvSpPr txBox="1"/>
          <p:nvPr/>
        </p:nvSpPr>
        <p:spPr>
          <a:xfrm>
            <a:off x="7817806" y="6701511"/>
            <a:ext cx="1327717" cy="415498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n-US" sz="700">
                <a:solidFill>
                  <a:srgbClr val="FFFFFF"/>
                </a:solidFill>
              </a:rPr>
              <a:t> de Autor desconhecido está licenciada sob 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018723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AE5274-6E83-4E64-85CF-B15833B1C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94318"/>
            <a:ext cx="3891280" cy="832801"/>
          </a:xfrm>
        </p:spPr>
        <p:txBody>
          <a:bodyPr/>
          <a:lstStyle/>
          <a:p>
            <a:r>
              <a:rPr lang="pt-BR" b="1" dirty="0"/>
              <a:t>DIREITO À AUTODETERMINAÇÃO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9F8C2CE-3BA5-4D87-88D4-87187D98344F}"/>
              </a:ext>
            </a:extLst>
          </p:cNvPr>
          <p:cNvSpPr txBox="1">
            <a:spLocks/>
          </p:cNvSpPr>
          <p:nvPr/>
        </p:nvSpPr>
        <p:spPr>
          <a:xfrm>
            <a:off x="115334" y="3429000"/>
            <a:ext cx="4453375" cy="342899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Convenção 169/OIT - Artigo 7º , 1. </a:t>
            </a:r>
          </a:p>
          <a:p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Os povos interessados deverão ter o direito de escolher suas, próprias prioridades no que diz respeito ao processo de desenvolvimento, na medida em que ele afete as suas vidas, crenças, instituições e bem-estar espiritual, bem como as terras que ocupam ou utilizam de alguma forma, e de controlar, na medida do possível, o seu próprio desenvolvimento econômico, social e cultural. Além disso, esses povos deverão participar da formulação, aplicação e avaliação dos planos e programas de desenvolvimento nacional e regional suscetíveis de </a:t>
            </a:r>
            <a:r>
              <a:rPr lang="pt-BR" sz="2000" dirty="0" err="1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afetá-Ios</a:t>
            </a:r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 diretamente.  </a:t>
            </a:r>
          </a:p>
        </p:txBody>
      </p:sp>
      <p:pic>
        <p:nvPicPr>
          <p:cNvPr id="6" name="Imagem 7">
            <a:extLst>
              <a:ext uri="{FF2B5EF4-FFF2-40B4-BE49-F238E27FC236}">
                <a16:creationId xmlns:a16="http://schemas.microsoft.com/office/drawing/2014/main" id="{4AE29397-9A25-4AA5-95F1-C7AB8A7805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0292" r="2755" b="-1"/>
          <a:stretch/>
        </p:blipFill>
        <p:spPr>
          <a:xfrm>
            <a:off x="4541520" y="2316664"/>
            <a:ext cx="4600957" cy="4587055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7809C5F2-92A2-41A8-BAE7-0E37C343FFDB}"/>
              </a:ext>
            </a:extLst>
          </p:cNvPr>
          <p:cNvSpPr txBox="1"/>
          <p:nvPr/>
        </p:nvSpPr>
        <p:spPr>
          <a:xfrm>
            <a:off x="7568740" y="6785178"/>
            <a:ext cx="1575260" cy="307777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n-US" sz="700">
                <a:solidFill>
                  <a:srgbClr val="FFFFFF"/>
                </a:solidFill>
              </a:rPr>
              <a:t> de Autor desconhecido está licenciada sob 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63512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AE5274-6E83-4E64-85CF-B15833B1C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94318"/>
            <a:ext cx="3891280" cy="832801"/>
          </a:xfrm>
        </p:spPr>
        <p:txBody>
          <a:bodyPr/>
          <a:lstStyle/>
          <a:p>
            <a:r>
              <a:rPr lang="pt-BR" b="1" dirty="0"/>
              <a:t>DIREITO À DEMARCAÇÃO DO TERRITÓRIO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9F8C2CE-3BA5-4D87-88D4-87187D98344F}"/>
              </a:ext>
            </a:extLst>
          </p:cNvPr>
          <p:cNvSpPr txBox="1">
            <a:spLocks/>
          </p:cNvSpPr>
          <p:nvPr/>
        </p:nvSpPr>
        <p:spPr>
          <a:xfrm>
            <a:off x="115334" y="3627119"/>
            <a:ext cx="4453375" cy="3230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Convenção 169/OIT. Art. 14, 2:</a:t>
            </a:r>
          </a:p>
          <a:p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Os governos deverão adotar as medidas que sejam necessárias para determinar as terras que os povos interessados ocupam tradicionalmente e garantir a proteção efetiva dos seus direitos de propriedade e posse. </a:t>
            </a:r>
          </a:p>
        </p:txBody>
      </p:sp>
      <p:pic>
        <p:nvPicPr>
          <p:cNvPr id="8" name="Imagem 4" descr="Grupo de pessoas com guarda-chuva na frente de uma bandeira&#10;&#10;Descrição gerada automaticamente">
            <a:extLst>
              <a:ext uri="{FF2B5EF4-FFF2-40B4-BE49-F238E27FC236}">
                <a16:creationId xmlns:a16="http://schemas.microsoft.com/office/drawing/2014/main" id="{79FF39E9-9ABB-4D02-A9B6-AFE14DAD15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5463" r="21345" b="-1"/>
          <a:stretch/>
        </p:blipFill>
        <p:spPr>
          <a:xfrm>
            <a:off x="4690346" y="2418080"/>
            <a:ext cx="4453375" cy="4439919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E4E413E5-7168-4696-8EA6-170582CD162C}"/>
              </a:ext>
            </a:extLst>
          </p:cNvPr>
          <p:cNvSpPr txBox="1"/>
          <p:nvPr/>
        </p:nvSpPr>
        <p:spPr>
          <a:xfrm>
            <a:off x="7530224" y="6742116"/>
            <a:ext cx="1615020" cy="307777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n-US" sz="700">
                <a:solidFill>
                  <a:srgbClr val="FFFFFF"/>
                </a:solidFill>
              </a:rPr>
              <a:t> de Autor desconhecido está licenciada sob 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BY-ND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318217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AE5274-6E83-4E64-85CF-B15833B1C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94318"/>
            <a:ext cx="3891280" cy="832801"/>
          </a:xfrm>
        </p:spPr>
        <p:txBody>
          <a:bodyPr/>
          <a:lstStyle/>
          <a:p>
            <a:r>
              <a:rPr lang="pt-BR" b="1" dirty="0"/>
              <a:t>DIREITO À CONSULTA PRÉVIA, LIVRE E INFORMADA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9F8C2CE-3BA5-4D87-88D4-87187D98344F}"/>
              </a:ext>
            </a:extLst>
          </p:cNvPr>
          <p:cNvSpPr txBox="1">
            <a:spLocks/>
          </p:cNvSpPr>
          <p:nvPr/>
        </p:nvSpPr>
        <p:spPr>
          <a:xfrm>
            <a:off x="115334" y="3627119"/>
            <a:ext cx="4453375" cy="323088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Convenção nº 169/OIT, Art. 6º:</a:t>
            </a:r>
          </a:p>
          <a:p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Ao aplicar as disposições da presente Convenção, os governos deverão:</a:t>
            </a:r>
          </a:p>
          <a:p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a) consultar os povos interessados, mediante procedimentos apropriados e, particularmente, através de suas instituições representativas, cada vez que sejam previstas medidas legislativas ou administrativas suscetíveis de afetá-los diretamente.</a:t>
            </a:r>
          </a:p>
        </p:txBody>
      </p:sp>
      <p:pic>
        <p:nvPicPr>
          <p:cNvPr id="6" name="Imagem 4" descr="Grupo de pessoas na frente de uma praia&#10;&#10;Descrição gerada automaticamente">
            <a:extLst>
              <a:ext uri="{FF2B5EF4-FFF2-40B4-BE49-F238E27FC236}">
                <a16:creationId xmlns:a16="http://schemas.microsoft.com/office/drawing/2014/main" id="{171BFDC7-C17C-4D84-B5DC-A50BCE89AF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7855" r="15192" b="-1"/>
          <a:stretch/>
        </p:blipFill>
        <p:spPr>
          <a:xfrm>
            <a:off x="4690346" y="2416285"/>
            <a:ext cx="4455176" cy="4441714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C79E5807-2595-42F3-9AB8-3AED92529D48}"/>
              </a:ext>
            </a:extLst>
          </p:cNvPr>
          <p:cNvSpPr txBox="1"/>
          <p:nvPr/>
        </p:nvSpPr>
        <p:spPr>
          <a:xfrm>
            <a:off x="7580571" y="6740631"/>
            <a:ext cx="1566473" cy="307777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n-US" sz="700">
                <a:solidFill>
                  <a:srgbClr val="FFFFFF"/>
                </a:solidFill>
              </a:rPr>
              <a:t> de Autor desconhecido está licenciada sob 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069437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35720"/>
            <a:ext cx="8229600" cy="1143000"/>
          </a:xfrm>
        </p:spPr>
        <p:txBody>
          <a:bodyPr/>
          <a:lstStyle/>
          <a:p>
            <a:r>
              <a:rPr lang="pt-BR" dirty="0"/>
              <a:t>Três pilares jurídicos inovadores:</a:t>
            </a:r>
            <a:br>
              <a:rPr lang="pt-BR" dirty="0"/>
            </a:br>
            <a:br>
              <a:rPr lang="pt-BR" dirty="0"/>
            </a:br>
            <a:r>
              <a:rPr lang="pt-BR" dirty="0"/>
              <a:t>(i) a adoção do Pluralismo</a:t>
            </a:r>
            <a:br>
              <a:rPr lang="pt-BR" dirty="0"/>
            </a:br>
            <a:br>
              <a:rPr lang="pt-BR" dirty="0"/>
            </a:br>
            <a:r>
              <a:rPr lang="pt-BR" dirty="0"/>
              <a:t>(</a:t>
            </a:r>
            <a:r>
              <a:rPr lang="pt-BR" dirty="0" err="1"/>
              <a:t>ii</a:t>
            </a:r>
            <a:r>
              <a:rPr lang="pt-BR" dirty="0"/>
              <a:t>) o respeito aos indígenas isolados</a:t>
            </a:r>
            <a:br>
              <a:rPr lang="pt-BR" dirty="0"/>
            </a:br>
            <a:br>
              <a:rPr lang="pt-BR" dirty="0"/>
            </a:br>
            <a:r>
              <a:rPr lang="pt-BR" dirty="0"/>
              <a:t>(</a:t>
            </a:r>
            <a:r>
              <a:rPr lang="pt-BR" dirty="0" err="1"/>
              <a:t>iii</a:t>
            </a:r>
            <a:r>
              <a:rPr lang="pt-BR" dirty="0"/>
              <a:t>) o reconhecimento do direito da natureza</a:t>
            </a:r>
            <a:br>
              <a:rPr lang="pt-BR" dirty="0"/>
            </a:br>
            <a:br>
              <a:rPr lang="pt-BR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427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9" y="857250"/>
            <a:ext cx="9143771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Meiryo"/>
            </a:endParaRPr>
          </a:p>
        </p:txBody>
      </p:sp>
      <p:pic>
        <p:nvPicPr>
          <p:cNvPr id="4" name="Imagem 4">
            <a:extLst>
              <a:ext uri="{FF2B5EF4-FFF2-40B4-BE49-F238E27FC236}">
                <a16:creationId xmlns:a16="http://schemas.microsoft.com/office/drawing/2014/main" id="{3F93F86E-B838-495D-9CE3-67532E6114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409" r="-1" b="4299"/>
          <a:stretch/>
        </p:blipFill>
        <p:spPr>
          <a:xfrm>
            <a:off x="-1522492" y="0"/>
            <a:ext cx="12188967" cy="6857999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BE70332-ECAF-47BB-8C7B-BD049452F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7753" y="1514069"/>
            <a:ext cx="3914914" cy="3832154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16D9361-A35A-4DC8-AAB9-04FD2D6FEE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6490" y="1362443"/>
            <a:ext cx="4174435" cy="4061555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7FC31AD-FBB3-4219-A758-D6F7594A0A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301" y="1638466"/>
            <a:ext cx="3715024" cy="3601141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Meiryo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FD59E33-E89B-4230-B3FF-486B28FF50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2653" y="2121508"/>
            <a:ext cx="3136083" cy="1772005"/>
          </a:xfrm>
        </p:spPr>
        <p:txBody>
          <a:bodyPr anchor="b">
            <a:normAutofit/>
          </a:bodyPr>
          <a:lstStyle/>
          <a:p>
            <a:r>
              <a:rPr lang="pt-BR" sz="4050" dirty="0">
                <a:solidFill>
                  <a:schemeClr val="tx1">
                    <a:lumMod val="75000"/>
                    <a:lumOff val="25000"/>
                  </a:schemeClr>
                </a:solidFill>
                <a:ea typeface="+mj-lt"/>
                <a:cs typeface="+mj-lt"/>
              </a:rPr>
              <a:t>Modelo predatório:</a:t>
            </a:r>
            <a:endParaRPr lang="pt-BR" sz="4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0099ACD-B553-4483-A2E3-8D58CFFE09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9236" y="4009359"/>
            <a:ext cx="2462916" cy="612226"/>
          </a:xfr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pt-BR" sz="1500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madeira, pecuária mineração, monocultura e energia</a:t>
            </a:r>
            <a:endParaRPr lang="pt-BR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8CC83A3-3FF2-482E-8BAC-D62657921728}"/>
              </a:ext>
            </a:extLst>
          </p:cNvPr>
          <p:cNvSpPr txBox="1"/>
          <p:nvPr/>
        </p:nvSpPr>
        <p:spPr>
          <a:xfrm>
            <a:off x="6735074" y="5338674"/>
            <a:ext cx="2057400" cy="3000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685800"/>
            <a:r>
              <a:rPr lang="en-US" sz="750" i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Foto: Daniel </a:t>
            </a:r>
            <a:r>
              <a:rPr lang="en-US" sz="750" i="1" dirty="0" err="1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Beltra</a:t>
            </a:r>
            <a:r>
              <a:rPr lang="en-US" sz="750" i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/Greenpeace,2020</a:t>
            </a:r>
            <a:endParaRPr lang="en-US" sz="750" i="1" dirty="0">
              <a:solidFill>
                <a:prstClr val="white">
                  <a:lumMod val="95000"/>
                </a:prstClr>
              </a:solidFill>
              <a:latin typeface="Calibri" panose="020F0502020204030204"/>
              <a:cs typeface="Calibri"/>
            </a:endParaRPr>
          </a:p>
          <a:p>
            <a:pPr defTabSz="685800"/>
            <a:r>
              <a:rPr lang="en-US" sz="750" i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Site: Amazônia Real</a:t>
            </a:r>
            <a:endParaRPr lang="en-US" sz="750" i="1">
              <a:solidFill>
                <a:prstClr val="white">
                  <a:lumMod val="95000"/>
                </a:prstClr>
              </a:solidFill>
              <a:latin typeface="Calibri" panose="020F0502020204030204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79293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AE5274-6E83-4E64-85CF-B15833B1C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MODELO PREDATÓRIO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9F8C2CE-3BA5-4D87-88D4-87187D98344F}"/>
              </a:ext>
            </a:extLst>
          </p:cNvPr>
          <p:cNvSpPr txBox="1">
            <a:spLocks/>
          </p:cNvSpPr>
          <p:nvPr/>
        </p:nvSpPr>
        <p:spPr>
          <a:xfrm>
            <a:off x="325120" y="3627119"/>
            <a:ext cx="4243589" cy="25664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200" dirty="0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Em 4 décadas, o desmatamento passou    de 0,5% para cerca de 20% da floresta original, área equivalente aos territórios do RS, SC, PR, RJ e ES</a:t>
            </a:r>
            <a:endParaRPr lang="pt-BR" sz="2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Imagem 4" descr="Uma imagem contendo pedaço, mesa, caminhão, caixa&#10;&#10;Descrição gerada automaticamente">
            <a:extLst>
              <a:ext uri="{FF2B5EF4-FFF2-40B4-BE49-F238E27FC236}">
                <a16:creationId xmlns:a16="http://schemas.microsoft.com/office/drawing/2014/main" id="{9729FA9E-2658-4AF3-BE49-1CE98B5EA0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1"/>
          <a:stretch/>
        </p:blipFill>
        <p:spPr>
          <a:xfrm>
            <a:off x="4836160" y="2502998"/>
            <a:ext cx="4062477" cy="4050202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84040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AE5274-6E83-4E64-85CF-B15833B1C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MODELO PREDATÓRIO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9F8C2CE-3BA5-4D87-88D4-87187D98344F}"/>
              </a:ext>
            </a:extLst>
          </p:cNvPr>
          <p:cNvSpPr txBox="1">
            <a:spLocks/>
          </p:cNvSpPr>
          <p:nvPr/>
        </p:nvSpPr>
        <p:spPr>
          <a:xfrm>
            <a:off x="121920" y="3627119"/>
            <a:ext cx="4375669" cy="27838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200" dirty="0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Além de 50% da madeira oriunda da Amazônia ser explorada ilegalmente, pelo menos outros 40% contêm algum tipo de irregularidade, como fraudes em documentação ou uso de trabalho escravo.</a:t>
            </a:r>
          </a:p>
        </p:txBody>
      </p:sp>
      <p:pic>
        <p:nvPicPr>
          <p:cNvPr id="5" name="Imagem 4" descr="Uma imagem contendo ao ar livre, equipamento, edifício, animal&#10;&#10;Descrição gerada automaticamente">
            <a:extLst>
              <a:ext uri="{FF2B5EF4-FFF2-40B4-BE49-F238E27FC236}">
                <a16:creationId xmlns:a16="http://schemas.microsoft.com/office/drawing/2014/main" id="{67EAB66E-B3F9-4D16-A046-5F64298DE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0789" y="3935181"/>
            <a:ext cx="4395216" cy="2922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9904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AE5274-6E83-4E64-85CF-B15833B1C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MODELO PREDATÓRIO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9F8C2CE-3BA5-4D87-88D4-87187D98344F}"/>
              </a:ext>
            </a:extLst>
          </p:cNvPr>
          <p:cNvSpPr txBox="1">
            <a:spLocks/>
          </p:cNvSpPr>
          <p:nvPr/>
        </p:nvSpPr>
        <p:spPr>
          <a:xfrm>
            <a:off x="325120" y="3627119"/>
            <a:ext cx="4243589" cy="25664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200" dirty="0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A Amazônia desmatada concentra 9 em cada 10 mortes de ativistas em conflitos no campo.</a:t>
            </a:r>
          </a:p>
        </p:txBody>
      </p:sp>
      <p:pic>
        <p:nvPicPr>
          <p:cNvPr id="5" name="Imagem 4" descr="Fogos de artifício no céu&#10;&#10;Descrição gerada automaticamente">
            <a:extLst>
              <a:ext uri="{FF2B5EF4-FFF2-40B4-BE49-F238E27FC236}">
                <a16:creationId xmlns:a16="http://schemas.microsoft.com/office/drawing/2014/main" id="{5E944444-CC0F-4648-A220-B662BCB912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3"/>
          <a:stretch/>
        </p:blipFill>
        <p:spPr>
          <a:xfrm>
            <a:off x="4653787" y="2381354"/>
            <a:ext cx="4490214" cy="4476646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39342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AE5274-6E83-4E64-85CF-B15833B1C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MODELO PREDATÓRIO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9F8C2CE-3BA5-4D87-88D4-87187D98344F}"/>
              </a:ext>
            </a:extLst>
          </p:cNvPr>
          <p:cNvSpPr txBox="1">
            <a:spLocks/>
          </p:cNvSpPr>
          <p:nvPr/>
        </p:nvSpPr>
        <p:spPr>
          <a:xfrm>
            <a:off x="325120" y="3627119"/>
            <a:ext cx="4243589" cy="25664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200" dirty="0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De cada 5 hectares de terra na Amazônia, 1 hectare é ocupado sem documentação ou com falsos  documentos</a:t>
            </a:r>
          </a:p>
        </p:txBody>
      </p:sp>
      <p:pic>
        <p:nvPicPr>
          <p:cNvPr id="6" name="Imagem 4">
            <a:extLst>
              <a:ext uri="{FF2B5EF4-FFF2-40B4-BE49-F238E27FC236}">
                <a16:creationId xmlns:a16="http://schemas.microsoft.com/office/drawing/2014/main" id="{4F456B2A-9FA5-4007-863D-A1589869E8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5537"/>
          <a:stretch/>
        </p:blipFill>
        <p:spPr>
          <a:xfrm>
            <a:off x="5110480" y="2801425"/>
            <a:ext cx="4033520" cy="4021332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04260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AE5274-6E83-4E64-85CF-B15833B1C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MODELO PREDATÓRIO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9F8C2CE-3BA5-4D87-88D4-87187D98344F}"/>
              </a:ext>
            </a:extLst>
          </p:cNvPr>
          <p:cNvSpPr txBox="1">
            <a:spLocks/>
          </p:cNvSpPr>
          <p:nvPr/>
        </p:nvSpPr>
        <p:spPr>
          <a:xfrm>
            <a:off x="325120" y="3627119"/>
            <a:ext cx="4243589" cy="25664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200" dirty="0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Desde 1995 foram libertados cerca de  55 mil trabalhadores escravizados, metade estava na Amazônia.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3CEB580-7B0F-406D-89A9-A6BDAEC80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8709" y="3476884"/>
            <a:ext cx="4523232" cy="338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6697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4" descr="Cachoeira no meio da água&#10;&#10;Descrição gerada automaticamente">
            <a:extLst>
              <a:ext uri="{FF2B5EF4-FFF2-40B4-BE49-F238E27FC236}">
                <a16:creationId xmlns:a16="http://schemas.microsoft.com/office/drawing/2014/main" id="{F78E9E4A-3C11-4F7F-8666-A92CC67D3A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0" r="23690"/>
          <a:stretch/>
        </p:blipFill>
        <p:spPr>
          <a:xfrm>
            <a:off x="2642616" y="10"/>
            <a:ext cx="6501384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7004404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BF20C4D-C98C-4F2E-A84F-6EC753C3D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485" y="1122363"/>
            <a:ext cx="301752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/>
              <a:t>Modelo socioambiental: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AE59E9A-D451-44D2-8650-F17C3940B9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485" y="4872922"/>
            <a:ext cx="3017519" cy="120814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defTabSz="914400">
              <a:spcBef>
                <a:spcPts val="1000"/>
              </a:spcBef>
              <a:buNone/>
            </a:pPr>
            <a:r>
              <a:rPr lang="en-US" sz="1700"/>
              <a:t>Agroecologia; direcionado aos povos da floresta; redistribuição de renda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4546920"/>
            <a:ext cx="298323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6D2A6D2-BC2F-4276-B1F2-BEEEB6F5D945}"/>
              </a:ext>
            </a:extLst>
          </p:cNvPr>
          <p:cNvSpPr txBox="1"/>
          <p:nvPr/>
        </p:nvSpPr>
        <p:spPr>
          <a:xfrm>
            <a:off x="5311715" y="5446503"/>
            <a:ext cx="2413239" cy="63094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685800">
              <a:spcAft>
                <a:spcPts val="600"/>
              </a:spcAft>
            </a:pPr>
            <a:r>
              <a:rPr lang="en-US" sz="1050">
                <a:solidFill>
                  <a:prstClr val="white"/>
                </a:solidFill>
                <a:latin typeface="Calibri" panose="020F0502020204030204"/>
              </a:rPr>
              <a:t>Rio Juruena (MT/PA), atingido pelo Complexo de PCHs</a:t>
            </a:r>
            <a:endParaRPr lang="en-US" sz="1050">
              <a:solidFill>
                <a:prstClr val="white"/>
              </a:solidFill>
              <a:latin typeface="Calibri" panose="020F0502020204030204"/>
              <a:cs typeface="Calibri"/>
            </a:endParaRPr>
          </a:p>
          <a:p>
            <a:pPr defTabSz="685800">
              <a:spcAft>
                <a:spcPts val="600"/>
              </a:spcAft>
            </a:pPr>
            <a:r>
              <a:rPr lang="en-US" sz="1050">
                <a:solidFill>
                  <a:prstClr val="white"/>
                </a:solidFill>
                <a:latin typeface="Calibri" panose="020F0502020204030204"/>
              </a:rPr>
              <a:t>Foto: Zig Koch para WWF Brasil</a:t>
            </a:r>
            <a:endParaRPr lang="en-US" sz="1050">
              <a:solidFill>
                <a:prstClr val="white"/>
              </a:solidFill>
              <a:latin typeface="Calibri" panose="020F0502020204030204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59149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caravan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caravana.potx</Template>
  <TotalTime>117</TotalTime>
  <Words>823</Words>
  <Application>Microsoft Office PowerPoint</Application>
  <PresentationFormat>Apresentação na tela (4:3)</PresentationFormat>
  <Paragraphs>57</Paragraphs>
  <Slides>19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19</vt:i4>
      </vt:variant>
    </vt:vector>
  </HeadingPairs>
  <TitlesOfParts>
    <vt:vector size="25" baseType="lpstr">
      <vt:lpstr>Meiryo</vt:lpstr>
      <vt:lpstr>Arial</vt:lpstr>
      <vt:lpstr>Calibri</vt:lpstr>
      <vt:lpstr>Calibri Light</vt:lpstr>
      <vt:lpstr>caravana</vt:lpstr>
      <vt:lpstr>Office Theme</vt:lpstr>
      <vt:lpstr>Apresentação do PowerPoint</vt:lpstr>
      <vt:lpstr>Três pilares jurídicos inovadores:  (i) a adoção do Pluralismo  (ii) o respeito aos indígenas isolados  (iii) o reconhecimento do direito da natureza  </vt:lpstr>
      <vt:lpstr>Modelo predatório:</vt:lpstr>
      <vt:lpstr>MODELO PREDATÓRIO</vt:lpstr>
      <vt:lpstr>MODELO PREDATÓRIO</vt:lpstr>
      <vt:lpstr>MODELO PREDATÓRIO</vt:lpstr>
      <vt:lpstr>MODELO PREDATÓRIO</vt:lpstr>
      <vt:lpstr>MODELO PREDATÓRIO</vt:lpstr>
      <vt:lpstr>Modelo socioambiental:</vt:lpstr>
      <vt:lpstr>MODELO SOCIOAMBIENTAL</vt:lpstr>
      <vt:lpstr>MODELO SOCIOAMBIENTAL</vt:lpstr>
      <vt:lpstr>MODELO SOCIOAMBIENTAL</vt:lpstr>
      <vt:lpstr>MODELO SOCIOAMBIENTAL</vt:lpstr>
      <vt:lpstr>PLURALISMO</vt:lpstr>
      <vt:lpstr>DOUTRINA DO INTEGRACIONISMO  OU ASSIMILAIONISMO</vt:lpstr>
      <vt:lpstr>PLURALISMO</vt:lpstr>
      <vt:lpstr>DIREITO À AUTODETERMINAÇÃO</vt:lpstr>
      <vt:lpstr>DIREITO À DEMARCAÇÃO DO TERRITÓRIO</vt:lpstr>
      <vt:lpstr>DIREITO À CONSULTA PRÉVIA, LIVRE E INFORMADA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Vilma Baldin</dc:creator>
  <cp:lastModifiedBy>Articulação REPAM -BRASIL</cp:lastModifiedBy>
  <cp:revision>13</cp:revision>
  <dcterms:created xsi:type="dcterms:W3CDTF">2021-04-09T16:57:19Z</dcterms:created>
  <dcterms:modified xsi:type="dcterms:W3CDTF">2021-08-06T17:28:21Z</dcterms:modified>
</cp:coreProperties>
</file>